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17"/>
  </p:notesMasterIdLst>
  <p:sldIdLst>
    <p:sldId id="258" r:id="rId2"/>
    <p:sldId id="285" r:id="rId3"/>
    <p:sldId id="262" r:id="rId4"/>
    <p:sldId id="286" r:id="rId5"/>
    <p:sldId id="287" r:id="rId6"/>
    <p:sldId id="288" r:id="rId7"/>
    <p:sldId id="290" r:id="rId8"/>
    <p:sldId id="265" r:id="rId9"/>
    <p:sldId id="267" r:id="rId10"/>
    <p:sldId id="291" r:id="rId11"/>
    <p:sldId id="279" r:id="rId12"/>
    <p:sldId id="292" r:id="rId13"/>
    <p:sldId id="293" r:id="rId14"/>
    <p:sldId id="280" r:id="rId15"/>
    <p:sldId id="289" r:id="rId16"/>
  </p:sldIdLst>
  <p:sldSz cx="9144000" cy="5143500" type="screen16x9"/>
  <p:notesSz cx="6858000" cy="9144000"/>
  <p:embeddedFontLst>
    <p:embeddedFont>
      <p:font typeface="Helvetica Neue" panose="020B0604020202020204" charset="0"/>
      <p:regular r:id="rId18"/>
      <p:bold r:id="rId19"/>
      <p:italic r:id="rId20"/>
      <p:boldItalic r:id="rId21"/>
    </p:embeddedFont>
    <p:embeddedFont>
      <p:font typeface="Muli" panose="020B0604020202020204" charset="0"/>
      <p:regular r:id="rId22"/>
      <p:bold r:id="rId23"/>
      <p:italic r:id="rId24"/>
      <p:boldItalic r:id="rId25"/>
    </p:embeddedFont>
    <p:embeddedFont>
      <p:font typeface="Nixie One" panose="020B0604020202020204" charset="0"/>
      <p:regular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CFF1"/>
    <a:srgbClr val="FDBD01"/>
    <a:srgbClr val="0583B3"/>
    <a:srgbClr val="0E29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20BD97D5-AE72-486F-ADB6-0DBC5A2293B9}">
  <a:tblStyle styleId="{20BD97D5-AE72-486F-ADB6-0DBC5A2293B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Shape 5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*These behaviors become abnormal when they begin to affect life in multiple settings and impede academic and social-emotional development.  Displaying one or some of these “symptoms” does not mean your child or student has one of these disorders. </a:t>
            </a:r>
          </a:p>
        </p:txBody>
      </p:sp>
    </p:spTree>
    <p:extLst>
      <p:ext uri="{BB962C8B-B14F-4D97-AF65-F5344CB8AC3E}">
        <p14:creationId xmlns:p14="http://schemas.microsoft.com/office/powerpoint/2010/main" val="1736570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Shape 3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Shape 3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Mild – lying, truancy, staying out after dark without permission, rule breaking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Moderate – stealing without confrontation, vandalism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Severe – forced sex, physical cruelty, use of a weapon, stealing while confronting a victim, breaking and entering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73480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425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Shape 3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Shape 3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The behaviors of ODD are usually less severe than CD. They do not include physical aggression towards animals or individuals, destruction of property, or a pattern of theft/ deceit but are more geared towards emotional outbursts and emotional dysregulation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Shape 4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Shape 4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ODD can precede conduct disorder, those with CD can be diagnosed with both CD and ODD. However, many children with ODD do not develop CD. </a:t>
            </a: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Shape 5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0" name="Shape 5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classmates if they believed her behavior to be ODD or Conduct disorder and discuss, what other disorder did Beth show symptoms of? </a:t>
            </a:r>
          </a:p>
        </p:txBody>
      </p:sp>
    </p:spTree>
    <p:extLst>
      <p:ext uri="{BB962C8B-B14F-4D97-AF65-F5344CB8AC3E}">
        <p14:creationId xmlns:p14="http://schemas.microsoft.com/office/powerpoint/2010/main" val="2214290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/>
          <p:nvPr/>
        </p:nvSpPr>
        <p:spPr>
          <a:xfrm rot="10800000" flipH="1">
            <a:off x="8218352" y="4121459"/>
            <a:ext cx="685200" cy="5934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16" name="Shape 316"/>
          <p:cNvSpPr/>
          <p:nvPr/>
        </p:nvSpPr>
        <p:spPr>
          <a:xfrm rot="5400000">
            <a:off x="388487" y="105212"/>
            <a:ext cx="944100" cy="10902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17" name="Shape 317"/>
          <p:cNvSpPr/>
          <p:nvPr/>
        </p:nvSpPr>
        <p:spPr>
          <a:xfrm rot="10800000" flipH="1">
            <a:off x="-123825" y="847791"/>
            <a:ext cx="674400" cy="5844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Shape 318"/>
          <p:cNvSpPr/>
          <p:nvPr/>
        </p:nvSpPr>
        <p:spPr>
          <a:xfrm rot="10800000" flipH="1">
            <a:off x="503116" y="1161450"/>
            <a:ext cx="352800" cy="3054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Shape 319"/>
          <p:cNvSpPr/>
          <p:nvPr/>
        </p:nvSpPr>
        <p:spPr>
          <a:xfrm rot="10800000" flipH="1">
            <a:off x="1208424" y="-131812"/>
            <a:ext cx="674400" cy="5844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/>
          <p:nvPr/>
        </p:nvSpPr>
        <p:spPr>
          <a:xfrm rot="10800000" flipH="1">
            <a:off x="247753" y="49693"/>
            <a:ext cx="295200" cy="2556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Shape 321"/>
          <p:cNvSpPr/>
          <p:nvPr/>
        </p:nvSpPr>
        <p:spPr>
          <a:xfrm rot="10800000" flipH="1">
            <a:off x="8763568" y="4485979"/>
            <a:ext cx="543000" cy="4704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Shape 322"/>
          <p:cNvSpPr/>
          <p:nvPr/>
        </p:nvSpPr>
        <p:spPr>
          <a:xfrm rot="10800000" flipH="1">
            <a:off x="8523810" y="4741100"/>
            <a:ext cx="284100" cy="2457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Shape 323"/>
          <p:cNvSpPr/>
          <p:nvPr/>
        </p:nvSpPr>
        <p:spPr>
          <a:xfrm rot="10800000" flipH="1">
            <a:off x="8322785" y="3628023"/>
            <a:ext cx="543000" cy="470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Shape 324"/>
          <p:cNvSpPr/>
          <p:nvPr/>
        </p:nvSpPr>
        <p:spPr>
          <a:xfrm rot="10800000" flipH="1">
            <a:off x="8763569" y="4009882"/>
            <a:ext cx="237600" cy="2058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0E293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732700" y="2255125"/>
            <a:ext cx="4944300" cy="16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◇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￭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￮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●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○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●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○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>
            <a:spLocks noGrp="1"/>
          </p:cNvSpPr>
          <p:nvPr>
            <p:ph type="ctrTitle" idx="4294967295"/>
          </p:nvPr>
        </p:nvSpPr>
        <p:spPr>
          <a:xfrm>
            <a:off x="3286468" y="677875"/>
            <a:ext cx="4562100" cy="232263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Oppositional Defiant Disorder </a:t>
            </a:r>
            <a:b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</a:t>
            </a:r>
            <a:b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Conduct Disorder </a:t>
            </a:r>
            <a:b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Differential Diagnosis</a:t>
            </a:r>
            <a:endParaRPr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3" name="Shape 343"/>
          <p:cNvSpPr txBox="1">
            <a:spLocks noGrp="1"/>
          </p:cNvSpPr>
          <p:nvPr>
            <p:ph type="body" idx="4294967295"/>
          </p:nvPr>
        </p:nvSpPr>
        <p:spPr>
          <a:xfrm>
            <a:off x="3286468" y="2400250"/>
            <a:ext cx="4562100" cy="246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344" name="Shape 34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976292" y="654956"/>
            <a:ext cx="1675376" cy="1704225"/>
          </a:xfrm>
          <a:prstGeom prst="hexagon">
            <a:avLst>
              <a:gd name="adj" fmla="val 28393"/>
              <a:gd name="vf" fmla="val 115470"/>
            </a:avLst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0B1976-2404-4C3C-A833-49065C9B89C9}"/>
              </a:ext>
            </a:extLst>
          </p:cNvPr>
          <p:cNvSpPr txBox="1"/>
          <p:nvPr/>
        </p:nvSpPr>
        <p:spPr>
          <a:xfrm>
            <a:off x="2212622" y="214489"/>
            <a:ext cx="6287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DBD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 panose="020B0604020202020204" charset="0"/>
              </a:rPr>
              <a:t>Difficulty in Differentiating: Research Suggests</a:t>
            </a:r>
          </a:p>
        </p:txBody>
      </p:sp>
      <p:sp>
        <p:nvSpPr>
          <p:cNvPr id="3" name="Shape 780">
            <a:extLst>
              <a:ext uri="{FF2B5EF4-FFF2-40B4-BE49-F238E27FC236}">
                <a16:creationId xmlns:a16="http://schemas.microsoft.com/office/drawing/2014/main" id="{D7C06BC7-B41A-438C-B621-F77C208DA633}"/>
              </a:ext>
            </a:extLst>
          </p:cNvPr>
          <p:cNvSpPr/>
          <p:nvPr/>
        </p:nvSpPr>
        <p:spPr>
          <a:xfrm>
            <a:off x="270933" y="2271433"/>
            <a:ext cx="1027289" cy="848279"/>
          </a:xfrm>
          <a:custGeom>
            <a:avLst/>
            <a:gdLst/>
            <a:ahLst/>
            <a:cxnLst/>
            <a:rect l="0" t="0" r="0" b="0"/>
            <a:pathLst>
              <a:path w="16266" h="14215" extrusionOk="0">
                <a:moveTo>
                  <a:pt x="8597" y="4397"/>
                </a:moveTo>
                <a:lnTo>
                  <a:pt x="8719" y="4421"/>
                </a:lnTo>
                <a:lnTo>
                  <a:pt x="8866" y="4445"/>
                </a:lnTo>
                <a:lnTo>
                  <a:pt x="8988" y="4519"/>
                </a:lnTo>
                <a:lnTo>
                  <a:pt x="9085" y="4616"/>
                </a:lnTo>
                <a:lnTo>
                  <a:pt x="9159" y="4714"/>
                </a:lnTo>
                <a:lnTo>
                  <a:pt x="9208" y="4836"/>
                </a:lnTo>
                <a:lnTo>
                  <a:pt x="9232" y="4958"/>
                </a:lnTo>
                <a:lnTo>
                  <a:pt x="9256" y="5105"/>
                </a:lnTo>
                <a:lnTo>
                  <a:pt x="8963" y="8939"/>
                </a:lnTo>
                <a:lnTo>
                  <a:pt x="8939" y="9086"/>
                </a:lnTo>
                <a:lnTo>
                  <a:pt x="8890" y="9232"/>
                </a:lnTo>
                <a:lnTo>
                  <a:pt x="8817" y="9330"/>
                </a:lnTo>
                <a:lnTo>
                  <a:pt x="8719" y="9452"/>
                </a:lnTo>
                <a:lnTo>
                  <a:pt x="8597" y="9525"/>
                </a:lnTo>
                <a:lnTo>
                  <a:pt x="8475" y="9599"/>
                </a:lnTo>
                <a:lnTo>
                  <a:pt x="8353" y="9648"/>
                </a:lnTo>
                <a:lnTo>
                  <a:pt x="7913" y="9648"/>
                </a:lnTo>
                <a:lnTo>
                  <a:pt x="7791" y="9599"/>
                </a:lnTo>
                <a:lnTo>
                  <a:pt x="7669" y="9525"/>
                </a:lnTo>
                <a:lnTo>
                  <a:pt x="7547" y="9452"/>
                </a:lnTo>
                <a:lnTo>
                  <a:pt x="7449" y="9330"/>
                </a:lnTo>
                <a:lnTo>
                  <a:pt x="7376" y="9232"/>
                </a:lnTo>
                <a:lnTo>
                  <a:pt x="7327" y="9086"/>
                </a:lnTo>
                <a:lnTo>
                  <a:pt x="7303" y="8939"/>
                </a:lnTo>
                <a:lnTo>
                  <a:pt x="7010" y="5105"/>
                </a:lnTo>
                <a:lnTo>
                  <a:pt x="7034" y="4958"/>
                </a:lnTo>
                <a:lnTo>
                  <a:pt x="7058" y="4836"/>
                </a:lnTo>
                <a:lnTo>
                  <a:pt x="7107" y="4714"/>
                </a:lnTo>
                <a:lnTo>
                  <a:pt x="7180" y="4616"/>
                </a:lnTo>
                <a:lnTo>
                  <a:pt x="7278" y="4519"/>
                </a:lnTo>
                <a:lnTo>
                  <a:pt x="7400" y="4445"/>
                </a:lnTo>
                <a:lnTo>
                  <a:pt x="7547" y="4421"/>
                </a:lnTo>
                <a:lnTo>
                  <a:pt x="7669" y="4397"/>
                </a:lnTo>
                <a:close/>
                <a:moveTo>
                  <a:pt x="8133" y="10429"/>
                </a:moveTo>
                <a:lnTo>
                  <a:pt x="8328" y="10454"/>
                </a:lnTo>
                <a:lnTo>
                  <a:pt x="8499" y="10502"/>
                </a:lnTo>
                <a:lnTo>
                  <a:pt x="8670" y="10600"/>
                </a:lnTo>
                <a:lnTo>
                  <a:pt x="8817" y="10722"/>
                </a:lnTo>
                <a:lnTo>
                  <a:pt x="8939" y="10869"/>
                </a:lnTo>
                <a:lnTo>
                  <a:pt x="9037" y="11040"/>
                </a:lnTo>
                <a:lnTo>
                  <a:pt x="9085" y="11211"/>
                </a:lnTo>
                <a:lnTo>
                  <a:pt x="9110" y="11406"/>
                </a:lnTo>
                <a:lnTo>
                  <a:pt x="9085" y="11601"/>
                </a:lnTo>
                <a:lnTo>
                  <a:pt x="9037" y="11797"/>
                </a:lnTo>
                <a:lnTo>
                  <a:pt x="8939" y="11943"/>
                </a:lnTo>
                <a:lnTo>
                  <a:pt x="8817" y="12090"/>
                </a:lnTo>
                <a:lnTo>
                  <a:pt x="8670" y="12212"/>
                </a:lnTo>
                <a:lnTo>
                  <a:pt x="8499" y="12310"/>
                </a:lnTo>
                <a:lnTo>
                  <a:pt x="8328" y="12359"/>
                </a:lnTo>
                <a:lnTo>
                  <a:pt x="8133" y="12383"/>
                </a:lnTo>
                <a:lnTo>
                  <a:pt x="7938" y="12359"/>
                </a:lnTo>
                <a:lnTo>
                  <a:pt x="7742" y="12310"/>
                </a:lnTo>
                <a:lnTo>
                  <a:pt x="7596" y="12212"/>
                </a:lnTo>
                <a:lnTo>
                  <a:pt x="7449" y="12090"/>
                </a:lnTo>
                <a:lnTo>
                  <a:pt x="7327" y="11943"/>
                </a:lnTo>
                <a:lnTo>
                  <a:pt x="7229" y="11797"/>
                </a:lnTo>
                <a:lnTo>
                  <a:pt x="7180" y="11601"/>
                </a:lnTo>
                <a:lnTo>
                  <a:pt x="7156" y="11406"/>
                </a:lnTo>
                <a:lnTo>
                  <a:pt x="7180" y="11211"/>
                </a:lnTo>
                <a:lnTo>
                  <a:pt x="7229" y="11040"/>
                </a:lnTo>
                <a:lnTo>
                  <a:pt x="7327" y="10869"/>
                </a:lnTo>
                <a:lnTo>
                  <a:pt x="7449" y="10722"/>
                </a:lnTo>
                <a:lnTo>
                  <a:pt x="7596" y="10600"/>
                </a:lnTo>
                <a:lnTo>
                  <a:pt x="7742" y="10502"/>
                </a:lnTo>
                <a:lnTo>
                  <a:pt x="7938" y="10454"/>
                </a:lnTo>
                <a:lnTo>
                  <a:pt x="8133" y="10429"/>
                </a:lnTo>
                <a:close/>
                <a:moveTo>
                  <a:pt x="7986" y="0"/>
                </a:moveTo>
                <a:lnTo>
                  <a:pt x="7864" y="25"/>
                </a:lnTo>
                <a:lnTo>
                  <a:pt x="7742" y="74"/>
                </a:lnTo>
                <a:lnTo>
                  <a:pt x="7620" y="123"/>
                </a:lnTo>
                <a:lnTo>
                  <a:pt x="7522" y="196"/>
                </a:lnTo>
                <a:lnTo>
                  <a:pt x="7425" y="294"/>
                </a:lnTo>
                <a:lnTo>
                  <a:pt x="7327" y="391"/>
                </a:lnTo>
                <a:lnTo>
                  <a:pt x="7254" y="489"/>
                </a:lnTo>
                <a:lnTo>
                  <a:pt x="147" y="12700"/>
                </a:lnTo>
                <a:lnTo>
                  <a:pt x="73" y="12823"/>
                </a:lnTo>
                <a:lnTo>
                  <a:pt x="25" y="12945"/>
                </a:lnTo>
                <a:lnTo>
                  <a:pt x="0" y="13067"/>
                </a:lnTo>
                <a:lnTo>
                  <a:pt x="0" y="13213"/>
                </a:lnTo>
                <a:lnTo>
                  <a:pt x="0" y="13335"/>
                </a:lnTo>
                <a:lnTo>
                  <a:pt x="25" y="13458"/>
                </a:lnTo>
                <a:lnTo>
                  <a:pt x="73" y="13604"/>
                </a:lnTo>
                <a:lnTo>
                  <a:pt x="147" y="13726"/>
                </a:lnTo>
                <a:lnTo>
                  <a:pt x="220" y="13824"/>
                </a:lnTo>
                <a:lnTo>
                  <a:pt x="293" y="13922"/>
                </a:lnTo>
                <a:lnTo>
                  <a:pt x="391" y="14019"/>
                </a:lnTo>
                <a:lnTo>
                  <a:pt x="513" y="14093"/>
                </a:lnTo>
                <a:lnTo>
                  <a:pt x="635" y="14141"/>
                </a:lnTo>
                <a:lnTo>
                  <a:pt x="757" y="14190"/>
                </a:lnTo>
                <a:lnTo>
                  <a:pt x="879" y="14215"/>
                </a:lnTo>
                <a:lnTo>
                  <a:pt x="15387" y="14215"/>
                </a:lnTo>
                <a:lnTo>
                  <a:pt x="15509" y="14190"/>
                </a:lnTo>
                <a:lnTo>
                  <a:pt x="15631" y="14141"/>
                </a:lnTo>
                <a:lnTo>
                  <a:pt x="15753" y="14093"/>
                </a:lnTo>
                <a:lnTo>
                  <a:pt x="15875" y="14019"/>
                </a:lnTo>
                <a:lnTo>
                  <a:pt x="15973" y="13922"/>
                </a:lnTo>
                <a:lnTo>
                  <a:pt x="16046" y="13824"/>
                </a:lnTo>
                <a:lnTo>
                  <a:pt x="16119" y="13726"/>
                </a:lnTo>
                <a:lnTo>
                  <a:pt x="16193" y="13604"/>
                </a:lnTo>
                <a:lnTo>
                  <a:pt x="16241" y="13458"/>
                </a:lnTo>
                <a:lnTo>
                  <a:pt x="16266" y="13335"/>
                </a:lnTo>
                <a:lnTo>
                  <a:pt x="16266" y="13213"/>
                </a:lnTo>
                <a:lnTo>
                  <a:pt x="16266" y="13067"/>
                </a:lnTo>
                <a:lnTo>
                  <a:pt x="16241" y="12945"/>
                </a:lnTo>
                <a:lnTo>
                  <a:pt x="16193" y="12823"/>
                </a:lnTo>
                <a:lnTo>
                  <a:pt x="16119" y="12700"/>
                </a:lnTo>
                <a:lnTo>
                  <a:pt x="9012" y="489"/>
                </a:lnTo>
                <a:lnTo>
                  <a:pt x="8939" y="391"/>
                </a:lnTo>
                <a:lnTo>
                  <a:pt x="8841" y="294"/>
                </a:lnTo>
                <a:lnTo>
                  <a:pt x="8744" y="196"/>
                </a:lnTo>
                <a:lnTo>
                  <a:pt x="8646" y="123"/>
                </a:lnTo>
                <a:lnTo>
                  <a:pt x="8524" y="74"/>
                </a:lnTo>
                <a:lnTo>
                  <a:pt x="8402" y="25"/>
                </a:lnTo>
                <a:lnTo>
                  <a:pt x="825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FA505B-71E3-4D51-A3A6-B9C0A6B2A24C}"/>
              </a:ext>
            </a:extLst>
          </p:cNvPr>
          <p:cNvSpPr txBox="1"/>
          <p:nvPr/>
        </p:nvSpPr>
        <p:spPr>
          <a:xfrm>
            <a:off x="1433689" y="1140178"/>
            <a:ext cx="73152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21CFF1"/>
                </a:solidFill>
                <a:latin typeface="Nixie One" panose="020B0604020202020204" charset="0"/>
              </a:rPr>
              <a:t>Pardini</a:t>
            </a:r>
            <a:r>
              <a:rPr lang="en-US" sz="1600" dirty="0">
                <a:solidFill>
                  <a:srgbClr val="21CFF1"/>
                </a:solidFill>
                <a:latin typeface="Nixie One" panose="020B0604020202020204" charset="0"/>
              </a:rPr>
              <a:t>, Frick, and Moffit (2010) suggest </a:t>
            </a:r>
            <a:r>
              <a:rPr lang="en-US" sz="1600" b="1" dirty="0">
                <a:solidFill>
                  <a:srgbClr val="21CFF1"/>
                </a:solidFill>
                <a:latin typeface="Nixie One" panose="020B0604020202020204" charset="0"/>
              </a:rPr>
              <a:t>problems </a:t>
            </a:r>
            <a:r>
              <a:rPr lang="en-US" sz="1600" dirty="0">
                <a:solidFill>
                  <a:srgbClr val="21CFF1"/>
                </a:solidFill>
                <a:latin typeface="Nixie One" panose="020B0604020202020204" charset="0"/>
              </a:rPr>
              <a:t>with the differential in the DSM-V</a:t>
            </a:r>
          </a:p>
          <a:p>
            <a:pPr algn="ctr"/>
            <a:endParaRPr lang="en-US" sz="1600" dirty="0">
              <a:solidFill>
                <a:srgbClr val="21CFF1"/>
              </a:solidFill>
              <a:latin typeface="Nixie One" panose="020B0604020202020204" charset="0"/>
            </a:endParaRPr>
          </a:p>
          <a:p>
            <a:pPr marL="285750" indent="-285750">
              <a:buClr>
                <a:schemeClr val="bg1"/>
              </a:buClr>
              <a:buSzPct val="120000"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Gender-specific diagnostic criteria (Limitation to girls)</a:t>
            </a:r>
          </a:p>
          <a:p>
            <a:pPr marL="285750" indent="-285750">
              <a:buClr>
                <a:schemeClr val="bg1"/>
              </a:buClr>
              <a:buSzPct val="120000"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Remaining continued controversy on the appropriateness of retaining the hierarchical rule that precludes a diagnosis of ODD when the criteria for CD are met</a:t>
            </a:r>
          </a:p>
          <a:p>
            <a:pPr marL="285750" indent="-285750">
              <a:buClr>
                <a:schemeClr val="bg1"/>
              </a:buClr>
              <a:buSzPct val="120000"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How to recognize the developmental associations between CD in children and antisocial personality disorder (ASPD) in adults </a:t>
            </a:r>
          </a:p>
          <a:p>
            <a:pPr marL="285750" indent="-285750">
              <a:buClr>
                <a:schemeClr val="bg1"/>
              </a:buClr>
              <a:buSzPct val="120000"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Much of the research on ODD and CD uses a dimensional approach to these symptoms, whereas the diagnostic classification emphasizes a categorical approach.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56D9BD-8F09-43F2-B87D-41BCE016F839}"/>
              </a:ext>
            </a:extLst>
          </p:cNvPr>
          <p:cNvSpPr txBox="1"/>
          <p:nvPr/>
        </p:nvSpPr>
        <p:spPr>
          <a:xfrm>
            <a:off x="1049867" y="3958692"/>
            <a:ext cx="71458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  <a:latin typeface="Nixie One" panose="020B0604020202020204" charset="0"/>
              </a:rPr>
              <a:t>Hence, the authors emphasize that the goal of the current special section should not be to make any definitive recommendations on changes to the </a:t>
            </a:r>
            <a:r>
              <a:rPr lang="en-US" i="1" dirty="0">
                <a:solidFill>
                  <a:srgbClr val="FFC000"/>
                </a:solidFill>
                <a:latin typeface="Nixie One" panose="020B0604020202020204" charset="0"/>
              </a:rPr>
              <a:t>DSM </a:t>
            </a:r>
            <a:r>
              <a:rPr lang="en-US" dirty="0">
                <a:solidFill>
                  <a:srgbClr val="FFC000"/>
                </a:solidFill>
                <a:latin typeface="Nixie One" panose="020B0604020202020204" charset="0"/>
              </a:rPr>
              <a:t>classification system, but rather to provide an evidence base that should be considered when updating the criteria for ODD and CD.</a:t>
            </a:r>
          </a:p>
        </p:txBody>
      </p:sp>
    </p:spTree>
    <p:extLst>
      <p:ext uri="{BB962C8B-B14F-4D97-AF65-F5344CB8AC3E}">
        <p14:creationId xmlns:p14="http://schemas.microsoft.com/office/powerpoint/2010/main" val="2826590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/>
          <p:nvPr/>
        </p:nvSpPr>
        <p:spPr>
          <a:xfrm>
            <a:off x="3619500" y="358925"/>
            <a:ext cx="4927316" cy="3835972"/>
          </a:xfrm>
          <a:custGeom>
            <a:avLst/>
            <a:gdLst/>
            <a:ahLst/>
            <a:cxnLst/>
            <a:rect l="0" t="0" r="0" b="0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184769"/>
          </a:solidFill>
          <a:ln w="19050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Shape 533"/>
          <p:cNvSpPr/>
          <p:nvPr/>
        </p:nvSpPr>
        <p:spPr>
          <a:xfrm>
            <a:off x="3825689" y="562629"/>
            <a:ext cx="4515000" cy="288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Place your screenshot here</a:t>
            </a:r>
            <a:endParaRPr sz="10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534" name="Shape 534"/>
          <p:cNvSpPr txBox="1">
            <a:spLocks noGrp="1"/>
          </p:cNvSpPr>
          <p:nvPr>
            <p:ph type="body" idx="4294967295"/>
          </p:nvPr>
        </p:nvSpPr>
        <p:spPr>
          <a:xfrm>
            <a:off x="600150" y="1676910"/>
            <a:ext cx="2838300" cy="198758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21CFF1"/>
                </a:solidFill>
                <a:latin typeface="Nixie One" panose="020B0604020202020204" charset="0"/>
              </a:rPr>
              <a:t>Child of Rage 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200" i="1" dirty="0">
                <a:solidFill>
                  <a:srgbClr val="21CFF1"/>
                </a:solidFill>
                <a:latin typeface="Nixie One" panose="020B0604020202020204" charset="0"/>
              </a:rPr>
              <a:t>The study of Beth</a:t>
            </a: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 dirty="0">
                <a:latin typeface="Nixie One" panose="020B0604020202020204" charset="0"/>
              </a:rPr>
              <a:t>Please watch the four minute documentary clip</a:t>
            </a: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 dirty="0">
                <a:latin typeface="Nixie One" panose="020B0604020202020204" charset="0"/>
              </a:rPr>
              <a:t>Place a </a:t>
            </a:r>
            <a:r>
              <a:rPr lang="en-US" sz="1800" dirty="0">
                <a:solidFill>
                  <a:srgbClr val="00B050"/>
                </a:solidFill>
                <a:latin typeface="Nixie One" panose="020B0604020202020204" charset="0"/>
              </a:rPr>
              <a:t>green</a:t>
            </a:r>
            <a:r>
              <a:rPr lang="en-US" sz="1800" dirty="0">
                <a:latin typeface="Nixie One" panose="020B0604020202020204" charset="0"/>
              </a:rPr>
              <a:t> check when you have returned </a:t>
            </a:r>
            <a:endParaRPr sz="1800" dirty="0">
              <a:latin typeface="Nixie One" panose="020B0604020202020204" charset="0"/>
            </a:endParaRPr>
          </a:p>
        </p:txBody>
      </p:sp>
      <p:grpSp>
        <p:nvGrpSpPr>
          <p:cNvPr id="535" name="Shape 535"/>
          <p:cNvGrpSpPr/>
          <p:nvPr/>
        </p:nvGrpSpPr>
        <p:grpSpPr>
          <a:xfrm>
            <a:off x="707161" y="503826"/>
            <a:ext cx="318996" cy="307211"/>
            <a:chOff x="2583325" y="2972875"/>
            <a:chExt cx="462850" cy="445750"/>
          </a:xfrm>
        </p:grpSpPr>
        <p:sp>
          <p:nvSpPr>
            <p:cNvPr id="536" name="Shape 536"/>
            <p:cNvSpPr/>
            <p:nvPr/>
          </p:nvSpPr>
          <p:spPr>
            <a:xfrm>
              <a:off x="2701775" y="3323350"/>
              <a:ext cx="225950" cy="95275"/>
            </a:xfrm>
            <a:custGeom>
              <a:avLst/>
              <a:gdLst/>
              <a:ahLst/>
              <a:cxnLst/>
              <a:rect l="0" t="0" r="0" b="0"/>
              <a:pathLst>
                <a:path w="9038" h="3811" extrusionOk="0">
                  <a:moveTo>
                    <a:pt x="2956" y="1"/>
                  </a:moveTo>
                  <a:lnTo>
                    <a:pt x="2956" y="2956"/>
                  </a:lnTo>
                  <a:lnTo>
                    <a:pt x="685" y="2956"/>
                  </a:lnTo>
                  <a:lnTo>
                    <a:pt x="514" y="3005"/>
                  </a:lnTo>
                  <a:lnTo>
                    <a:pt x="367" y="3103"/>
                  </a:lnTo>
                  <a:lnTo>
                    <a:pt x="245" y="3200"/>
                  </a:lnTo>
                  <a:lnTo>
                    <a:pt x="147" y="3322"/>
                  </a:lnTo>
                  <a:lnTo>
                    <a:pt x="50" y="3469"/>
                  </a:lnTo>
                  <a:lnTo>
                    <a:pt x="1" y="3640"/>
                  </a:lnTo>
                  <a:lnTo>
                    <a:pt x="1" y="3811"/>
                  </a:lnTo>
                  <a:lnTo>
                    <a:pt x="9037" y="3811"/>
                  </a:lnTo>
                  <a:lnTo>
                    <a:pt x="9037" y="3640"/>
                  </a:lnTo>
                  <a:lnTo>
                    <a:pt x="8988" y="3469"/>
                  </a:lnTo>
                  <a:lnTo>
                    <a:pt x="8891" y="3322"/>
                  </a:lnTo>
                  <a:lnTo>
                    <a:pt x="8793" y="3200"/>
                  </a:lnTo>
                  <a:lnTo>
                    <a:pt x="8671" y="3103"/>
                  </a:lnTo>
                  <a:lnTo>
                    <a:pt x="8524" y="3005"/>
                  </a:lnTo>
                  <a:lnTo>
                    <a:pt x="8353" y="2956"/>
                  </a:lnTo>
                  <a:lnTo>
                    <a:pt x="6082" y="2956"/>
                  </a:lnTo>
                  <a:lnTo>
                    <a:pt x="60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Shape 537"/>
            <p:cNvSpPr/>
            <p:nvPr/>
          </p:nvSpPr>
          <p:spPr>
            <a:xfrm>
              <a:off x="2583325" y="2972875"/>
              <a:ext cx="462850" cy="337075"/>
            </a:xfrm>
            <a:custGeom>
              <a:avLst/>
              <a:gdLst/>
              <a:ahLst/>
              <a:cxnLst/>
              <a:rect l="0" t="0" r="0" b="0"/>
              <a:pathLst>
                <a:path w="18514" h="13483" extrusionOk="0">
                  <a:moveTo>
                    <a:pt x="17048" y="1466"/>
                  </a:moveTo>
                  <a:lnTo>
                    <a:pt x="17048" y="12017"/>
                  </a:lnTo>
                  <a:lnTo>
                    <a:pt x="1466" y="12017"/>
                  </a:lnTo>
                  <a:lnTo>
                    <a:pt x="1466" y="1466"/>
                  </a:lnTo>
                  <a:close/>
                  <a:moveTo>
                    <a:pt x="391" y="1"/>
                  </a:moveTo>
                  <a:lnTo>
                    <a:pt x="318" y="50"/>
                  </a:lnTo>
                  <a:lnTo>
                    <a:pt x="220" y="74"/>
                  </a:lnTo>
                  <a:lnTo>
                    <a:pt x="147" y="148"/>
                  </a:lnTo>
                  <a:lnTo>
                    <a:pt x="98" y="221"/>
                  </a:lnTo>
                  <a:lnTo>
                    <a:pt x="49" y="294"/>
                  </a:lnTo>
                  <a:lnTo>
                    <a:pt x="25" y="392"/>
                  </a:lnTo>
                  <a:lnTo>
                    <a:pt x="1" y="489"/>
                  </a:lnTo>
                  <a:lnTo>
                    <a:pt x="1" y="12994"/>
                  </a:lnTo>
                  <a:lnTo>
                    <a:pt x="25" y="13092"/>
                  </a:lnTo>
                  <a:lnTo>
                    <a:pt x="49" y="13189"/>
                  </a:lnTo>
                  <a:lnTo>
                    <a:pt x="98" y="13263"/>
                  </a:lnTo>
                  <a:lnTo>
                    <a:pt x="147" y="13336"/>
                  </a:lnTo>
                  <a:lnTo>
                    <a:pt x="220" y="13409"/>
                  </a:lnTo>
                  <a:lnTo>
                    <a:pt x="318" y="13434"/>
                  </a:lnTo>
                  <a:lnTo>
                    <a:pt x="391" y="13483"/>
                  </a:lnTo>
                  <a:lnTo>
                    <a:pt x="18123" y="13483"/>
                  </a:lnTo>
                  <a:lnTo>
                    <a:pt x="18196" y="13434"/>
                  </a:lnTo>
                  <a:lnTo>
                    <a:pt x="18293" y="13409"/>
                  </a:lnTo>
                  <a:lnTo>
                    <a:pt x="18367" y="13336"/>
                  </a:lnTo>
                  <a:lnTo>
                    <a:pt x="18416" y="13263"/>
                  </a:lnTo>
                  <a:lnTo>
                    <a:pt x="18464" y="13189"/>
                  </a:lnTo>
                  <a:lnTo>
                    <a:pt x="18489" y="13092"/>
                  </a:lnTo>
                  <a:lnTo>
                    <a:pt x="18513" y="12994"/>
                  </a:lnTo>
                  <a:lnTo>
                    <a:pt x="18513" y="489"/>
                  </a:lnTo>
                  <a:lnTo>
                    <a:pt x="18489" y="392"/>
                  </a:lnTo>
                  <a:lnTo>
                    <a:pt x="18464" y="294"/>
                  </a:lnTo>
                  <a:lnTo>
                    <a:pt x="18416" y="221"/>
                  </a:lnTo>
                  <a:lnTo>
                    <a:pt x="18367" y="148"/>
                  </a:lnTo>
                  <a:lnTo>
                    <a:pt x="18293" y="74"/>
                  </a:lnTo>
                  <a:lnTo>
                    <a:pt x="18196" y="50"/>
                  </a:lnTo>
                  <a:lnTo>
                    <a:pt x="181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171F342B-AD88-4203-9A06-525FD4C523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5689" y="562628"/>
            <a:ext cx="4525017" cy="288330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38FE11C-31E3-4458-BB50-82D6024B0650}"/>
              </a:ext>
            </a:extLst>
          </p:cNvPr>
          <p:cNvSpPr txBox="1"/>
          <p:nvPr/>
        </p:nvSpPr>
        <p:spPr>
          <a:xfrm>
            <a:off x="4696178" y="4436533"/>
            <a:ext cx="29915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(Peerce, 2014)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C20BAF-A77B-4FF2-9C56-F2FB24D83029}"/>
              </a:ext>
            </a:extLst>
          </p:cNvPr>
          <p:cNvSpPr txBox="1"/>
          <p:nvPr/>
        </p:nvSpPr>
        <p:spPr>
          <a:xfrm>
            <a:off x="419100" y="3883053"/>
            <a:ext cx="44421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DBD01"/>
                </a:solidFill>
                <a:latin typeface="Nixie One" panose="020B0604020202020204" charset="0"/>
              </a:rPr>
              <a:t>https://youtu.be/bNW_AMIV4aE?t=33s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3F97E77-226A-424A-8BF5-4EE3A5A21EE5}"/>
              </a:ext>
            </a:extLst>
          </p:cNvPr>
          <p:cNvCxnSpPr>
            <a:cxnSpLocks/>
          </p:cNvCxnSpPr>
          <p:nvPr/>
        </p:nvCxnSpPr>
        <p:spPr>
          <a:xfrm>
            <a:off x="4526844" y="953911"/>
            <a:ext cx="0" cy="4284133"/>
          </a:xfrm>
          <a:prstGeom prst="line">
            <a:avLst/>
          </a:prstGeom>
          <a:ln>
            <a:solidFill>
              <a:srgbClr val="FDBD01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BF61D1C-6ACD-469B-BE71-83821E625D3E}"/>
              </a:ext>
            </a:extLst>
          </p:cNvPr>
          <p:cNvSpPr txBox="1"/>
          <p:nvPr/>
        </p:nvSpPr>
        <p:spPr>
          <a:xfrm>
            <a:off x="1535289" y="925689"/>
            <a:ext cx="25287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DBD01"/>
                </a:solidFill>
                <a:latin typeface="Nixie One" panose="020B0604020202020204" charset="0"/>
              </a:rPr>
              <a:t>Conduct Disorder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03A19A-D0E4-4DCC-B560-1A9A2E3A25BB}"/>
              </a:ext>
            </a:extLst>
          </p:cNvPr>
          <p:cNvSpPr txBox="1"/>
          <p:nvPr/>
        </p:nvSpPr>
        <p:spPr>
          <a:xfrm>
            <a:off x="4684889" y="925689"/>
            <a:ext cx="4459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DBD01"/>
                </a:solidFill>
                <a:latin typeface="Nixie One" panose="020B0604020202020204" charset="0"/>
              </a:rPr>
              <a:t>Oppositional Defiant Disorder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B0D4CB1-EC40-4470-B3AB-DE1162BDA98A}"/>
              </a:ext>
            </a:extLst>
          </p:cNvPr>
          <p:cNvCxnSpPr>
            <a:cxnSpLocks/>
          </p:cNvCxnSpPr>
          <p:nvPr/>
        </p:nvCxnSpPr>
        <p:spPr>
          <a:xfrm flipH="1">
            <a:off x="1535289" y="953911"/>
            <a:ext cx="7078133" cy="0"/>
          </a:xfrm>
          <a:prstGeom prst="line">
            <a:avLst/>
          </a:prstGeom>
          <a:ln>
            <a:solidFill>
              <a:srgbClr val="FDBD01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AB107E1-D9F5-4167-90BA-ABC17C101801}"/>
              </a:ext>
            </a:extLst>
          </p:cNvPr>
          <p:cNvSpPr txBox="1"/>
          <p:nvPr/>
        </p:nvSpPr>
        <p:spPr>
          <a:xfrm>
            <a:off x="2302933" y="180622"/>
            <a:ext cx="56444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21CFF1"/>
                </a:solidFill>
                <a:latin typeface="Nixie One" panose="020B0604020202020204" charset="0"/>
              </a:rPr>
              <a:t>What do you think?</a:t>
            </a:r>
          </a:p>
        </p:txBody>
      </p:sp>
      <p:sp>
        <p:nvSpPr>
          <p:cNvPr id="16" name="Shape 779">
            <a:extLst>
              <a:ext uri="{FF2B5EF4-FFF2-40B4-BE49-F238E27FC236}">
                <a16:creationId xmlns:a16="http://schemas.microsoft.com/office/drawing/2014/main" id="{7A44301F-D44A-43D5-8C43-A096AEE8B9FC}"/>
              </a:ext>
            </a:extLst>
          </p:cNvPr>
          <p:cNvSpPr/>
          <p:nvPr/>
        </p:nvSpPr>
        <p:spPr>
          <a:xfrm>
            <a:off x="7660296" y="209098"/>
            <a:ext cx="783793" cy="620505"/>
          </a:xfrm>
          <a:custGeom>
            <a:avLst/>
            <a:gdLst/>
            <a:ahLst/>
            <a:cxnLst/>
            <a:rect l="0" t="0" r="0" b="0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21CFF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7786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BE1D59-7C48-4BE3-860C-4A0B0A20A214}"/>
              </a:ext>
            </a:extLst>
          </p:cNvPr>
          <p:cNvSpPr txBox="1"/>
          <p:nvPr/>
        </p:nvSpPr>
        <p:spPr>
          <a:xfrm>
            <a:off x="2212623" y="558799"/>
            <a:ext cx="63556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1CFF1"/>
                </a:solidFill>
                <a:latin typeface="Nixie One" panose="020B0604020202020204" charset="0"/>
              </a:rPr>
              <a:t>I feel like I know more about Oppositional Defiant Disorder and Conduct Disorder and how to differentiate between the two.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8A53F9F-8535-4E9E-B88D-69DABE6EB001}"/>
              </a:ext>
            </a:extLst>
          </p:cNvPr>
          <p:cNvCxnSpPr/>
          <p:nvPr/>
        </p:nvCxnSpPr>
        <p:spPr>
          <a:xfrm>
            <a:off x="1382888" y="1783645"/>
            <a:ext cx="7529689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17F3538-B656-4B79-90F1-4B58E184DF78}"/>
              </a:ext>
            </a:extLst>
          </p:cNvPr>
          <p:cNvCxnSpPr>
            <a:cxnSpLocks/>
          </p:cNvCxnSpPr>
          <p:nvPr/>
        </p:nvCxnSpPr>
        <p:spPr>
          <a:xfrm>
            <a:off x="1885244" y="355600"/>
            <a:ext cx="6683023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29D86F6-90F3-4EF1-AC3F-F649D4D77D25}"/>
              </a:ext>
            </a:extLst>
          </p:cNvPr>
          <p:cNvCxnSpPr>
            <a:cxnSpLocks/>
          </p:cNvCxnSpPr>
          <p:nvPr/>
        </p:nvCxnSpPr>
        <p:spPr>
          <a:xfrm>
            <a:off x="4701821" y="1832292"/>
            <a:ext cx="0" cy="3311208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C79B32D-641B-41AD-8050-7990BD94EF78}"/>
              </a:ext>
            </a:extLst>
          </p:cNvPr>
          <p:cNvSpPr txBox="1"/>
          <p:nvPr/>
        </p:nvSpPr>
        <p:spPr>
          <a:xfrm>
            <a:off x="1783644" y="1832292"/>
            <a:ext cx="24722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rgbClr val="FDBD01"/>
                </a:solidFill>
              </a:rPr>
              <a:t>YES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D33FA8-7C34-47CE-99CF-015FA83405BC}"/>
              </a:ext>
            </a:extLst>
          </p:cNvPr>
          <p:cNvSpPr txBox="1"/>
          <p:nvPr/>
        </p:nvSpPr>
        <p:spPr>
          <a:xfrm>
            <a:off x="5497688" y="1832292"/>
            <a:ext cx="24722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rgbClr val="FDBD01"/>
                </a:solidFill>
              </a:rPr>
              <a:t>NO</a:t>
            </a:r>
          </a:p>
        </p:txBody>
      </p:sp>
      <p:sp>
        <p:nvSpPr>
          <p:cNvPr id="13" name="Shape 684">
            <a:extLst>
              <a:ext uri="{FF2B5EF4-FFF2-40B4-BE49-F238E27FC236}">
                <a16:creationId xmlns:a16="http://schemas.microsoft.com/office/drawing/2014/main" id="{11E98B4B-8CF7-4DA8-8F21-4664DB991763}"/>
              </a:ext>
            </a:extLst>
          </p:cNvPr>
          <p:cNvSpPr/>
          <p:nvPr/>
        </p:nvSpPr>
        <p:spPr>
          <a:xfrm>
            <a:off x="3606534" y="1855339"/>
            <a:ext cx="447018" cy="469396"/>
          </a:xfrm>
          <a:custGeom>
            <a:avLst/>
            <a:gdLst/>
            <a:ahLst/>
            <a:cxnLst/>
            <a:rect l="0" t="0" r="0" b="0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DBD01"/>
              </a:solidFill>
            </a:endParaRPr>
          </a:p>
        </p:txBody>
      </p:sp>
      <p:sp>
        <p:nvSpPr>
          <p:cNvPr id="14" name="Shape 685">
            <a:extLst>
              <a:ext uri="{FF2B5EF4-FFF2-40B4-BE49-F238E27FC236}">
                <a16:creationId xmlns:a16="http://schemas.microsoft.com/office/drawing/2014/main" id="{F5C7B7BC-8B24-47E2-BFF4-516518929753}"/>
              </a:ext>
            </a:extLst>
          </p:cNvPr>
          <p:cNvSpPr/>
          <p:nvPr/>
        </p:nvSpPr>
        <p:spPr>
          <a:xfrm>
            <a:off x="7144183" y="1855339"/>
            <a:ext cx="453240" cy="424241"/>
          </a:xfrm>
          <a:custGeom>
            <a:avLst/>
            <a:gdLst/>
            <a:ahLst/>
            <a:cxnLst/>
            <a:rect l="0" t="0" r="0" b="0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7645" y="10063"/>
                </a:moveTo>
                <a:lnTo>
                  <a:pt x="8207" y="10112"/>
                </a:lnTo>
                <a:lnTo>
                  <a:pt x="8768" y="10185"/>
                </a:lnTo>
                <a:lnTo>
                  <a:pt x="9281" y="10307"/>
                </a:lnTo>
                <a:lnTo>
                  <a:pt x="9819" y="10503"/>
                </a:lnTo>
                <a:lnTo>
                  <a:pt x="10307" y="10747"/>
                </a:lnTo>
                <a:lnTo>
                  <a:pt x="10796" y="11016"/>
                </a:lnTo>
                <a:lnTo>
                  <a:pt x="11235" y="11358"/>
                </a:lnTo>
                <a:lnTo>
                  <a:pt x="11650" y="11724"/>
                </a:lnTo>
                <a:lnTo>
                  <a:pt x="11699" y="11797"/>
                </a:lnTo>
                <a:lnTo>
                  <a:pt x="11748" y="11895"/>
                </a:lnTo>
                <a:lnTo>
                  <a:pt x="11772" y="11993"/>
                </a:lnTo>
                <a:lnTo>
                  <a:pt x="11797" y="12066"/>
                </a:lnTo>
                <a:lnTo>
                  <a:pt x="11772" y="12164"/>
                </a:lnTo>
                <a:lnTo>
                  <a:pt x="11748" y="12261"/>
                </a:lnTo>
                <a:lnTo>
                  <a:pt x="11699" y="12335"/>
                </a:lnTo>
                <a:lnTo>
                  <a:pt x="11650" y="12432"/>
                </a:lnTo>
                <a:lnTo>
                  <a:pt x="11577" y="12481"/>
                </a:lnTo>
                <a:lnTo>
                  <a:pt x="11479" y="12530"/>
                </a:lnTo>
                <a:lnTo>
                  <a:pt x="11406" y="12554"/>
                </a:lnTo>
                <a:lnTo>
                  <a:pt x="11211" y="12554"/>
                </a:lnTo>
                <a:lnTo>
                  <a:pt x="11113" y="12530"/>
                </a:lnTo>
                <a:lnTo>
                  <a:pt x="11040" y="12481"/>
                </a:lnTo>
                <a:lnTo>
                  <a:pt x="10966" y="12432"/>
                </a:lnTo>
                <a:lnTo>
                  <a:pt x="10600" y="12115"/>
                </a:lnTo>
                <a:lnTo>
                  <a:pt x="10234" y="11846"/>
                </a:lnTo>
                <a:lnTo>
                  <a:pt x="9843" y="11602"/>
                </a:lnTo>
                <a:lnTo>
                  <a:pt x="9428" y="11406"/>
                </a:lnTo>
                <a:lnTo>
                  <a:pt x="9013" y="11260"/>
                </a:lnTo>
                <a:lnTo>
                  <a:pt x="8573" y="11138"/>
                </a:lnTo>
                <a:lnTo>
                  <a:pt x="8109" y="11065"/>
                </a:lnTo>
                <a:lnTo>
                  <a:pt x="7645" y="11040"/>
                </a:lnTo>
                <a:lnTo>
                  <a:pt x="7181" y="11065"/>
                </a:lnTo>
                <a:lnTo>
                  <a:pt x="6717" y="11138"/>
                </a:lnTo>
                <a:lnTo>
                  <a:pt x="6277" y="11260"/>
                </a:lnTo>
                <a:lnTo>
                  <a:pt x="5862" y="11406"/>
                </a:lnTo>
                <a:lnTo>
                  <a:pt x="5447" y="11602"/>
                </a:lnTo>
                <a:lnTo>
                  <a:pt x="5056" y="11846"/>
                </a:lnTo>
                <a:lnTo>
                  <a:pt x="4690" y="12115"/>
                </a:lnTo>
                <a:lnTo>
                  <a:pt x="4323" y="12432"/>
                </a:lnTo>
                <a:lnTo>
                  <a:pt x="4250" y="12481"/>
                </a:lnTo>
                <a:lnTo>
                  <a:pt x="4177" y="12530"/>
                </a:lnTo>
                <a:lnTo>
                  <a:pt x="4079" y="12554"/>
                </a:lnTo>
                <a:lnTo>
                  <a:pt x="3884" y="12554"/>
                </a:lnTo>
                <a:lnTo>
                  <a:pt x="3811" y="12530"/>
                </a:lnTo>
                <a:lnTo>
                  <a:pt x="3713" y="12481"/>
                </a:lnTo>
                <a:lnTo>
                  <a:pt x="3640" y="12432"/>
                </a:lnTo>
                <a:lnTo>
                  <a:pt x="3591" y="12335"/>
                </a:lnTo>
                <a:lnTo>
                  <a:pt x="3542" y="12261"/>
                </a:lnTo>
                <a:lnTo>
                  <a:pt x="3517" y="12164"/>
                </a:lnTo>
                <a:lnTo>
                  <a:pt x="3493" y="12066"/>
                </a:lnTo>
                <a:lnTo>
                  <a:pt x="3517" y="11993"/>
                </a:lnTo>
                <a:lnTo>
                  <a:pt x="3542" y="11895"/>
                </a:lnTo>
                <a:lnTo>
                  <a:pt x="3591" y="11797"/>
                </a:lnTo>
                <a:lnTo>
                  <a:pt x="3640" y="11724"/>
                </a:lnTo>
                <a:lnTo>
                  <a:pt x="4055" y="11358"/>
                </a:lnTo>
                <a:lnTo>
                  <a:pt x="4494" y="11016"/>
                </a:lnTo>
                <a:lnTo>
                  <a:pt x="4983" y="10747"/>
                </a:lnTo>
                <a:lnTo>
                  <a:pt x="5471" y="10503"/>
                </a:lnTo>
                <a:lnTo>
                  <a:pt x="6009" y="10307"/>
                </a:lnTo>
                <a:lnTo>
                  <a:pt x="6521" y="10185"/>
                </a:lnTo>
                <a:lnTo>
                  <a:pt x="7083" y="10112"/>
                </a:lnTo>
                <a:lnTo>
                  <a:pt x="7645" y="1006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DBD0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Shape 779">
            <a:extLst>
              <a:ext uri="{FF2B5EF4-FFF2-40B4-BE49-F238E27FC236}">
                <a16:creationId xmlns:a16="http://schemas.microsoft.com/office/drawing/2014/main" id="{143D048B-C62C-4431-8CD9-CC774AD69904}"/>
              </a:ext>
            </a:extLst>
          </p:cNvPr>
          <p:cNvSpPr/>
          <p:nvPr/>
        </p:nvSpPr>
        <p:spPr>
          <a:xfrm>
            <a:off x="1470770" y="738431"/>
            <a:ext cx="625748" cy="552772"/>
          </a:xfrm>
          <a:custGeom>
            <a:avLst/>
            <a:gdLst/>
            <a:ahLst/>
            <a:cxnLst/>
            <a:rect l="0" t="0" r="0" b="0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21CFF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5880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Shape 542"/>
          <p:cNvSpPr/>
          <p:nvPr/>
        </p:nvSpPr>
        <p:spPr>
          <a:xfrm rot="-5400000">
            <a:off x="1053600" y="533300"/>
            <a:ext cx="1855800" cy="21429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43" name="Shape 543"/>
          <p:cNvSpPr txBox="1">
            <a:spLocks noGrp="1"/>
          </p:cNvSpPr>
          <p:nvPr>
            <p:ph type="ctrTitle" idx="4294967295"/>
          </p:nvPr>
        </p:nvSpPr>
        <p:spPr>
          <a:xfrm>
            <a:off x="3152775" y="1354750"/>
            <a:ext cx="4562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/>
              <a:t>Thanks!</a:t>
            </a:r>
            <a:endParaRPr sz="8000"/>
          </a:p>
        </p:txBody>
      </p:sp>
      <p:sp>
        <p:nvSpPr>
          <p:cNvPr id="544" name="Shape 544"/>
          <p:cNvSpPr txBox="1">
            <a:spLocks noGrp="1"/>
          </p:cNvSpPr>
          <p:nvPr>
            <p:ph type="body" idx="4294967295"/>
          </p:nvPr>
        </p:nvSpPr>
        <p:spPr>
          <a:xfrm>
            <a:off x="3286468" y="2400250"/>
            <a:ext cx="4562100" cy="246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 dirty="0"/>
              <a:t>Any questions?</a:t>
            </a:r>
            <a:endParaRPr dirty="0"/>
          </a:p>
        </p:txBody>
      </p:sp>
      <p:sp>
        <p:nvSpPr>
          <p:cNvPr id="545" name="Shape 545"/>
          <p:cNvSpPr/>
          <p:nvPr/>
        </p:nvSpPr>
        <p:spPr>
          <a:xfrm>
            <a:off x="1591719" y="1212580"/>
            <a:ext cx="779561" cy="779561"/>
          </a:xfrm>
          <a:custGeom>
            <a:avLst/>
            <a:gdLst/>
            <a:ahLst/>
            <a:cxnLst/>
            <a:rect l="0" t="0" r="0" b="0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633F511-F332-46E7-A214-6C153763B706}"/>
              </a:ext>
            </a:extLst>
          </p:cNvPr>
          <p:cNvSpPr txBox="1"/>
          <p:nvPr/>
        </p:nvSpPr>
        <p:spPr>
          <a:xfrm>
            <a:off x="1383757" y="169334"/>
            <a:ext cx="68840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rgbClr val="21CFF1"/>
                </a:solidFill>
                <a:latin typeface="Nixie One" panose="020B0604020202020204" charset="0"/>
              </a:rPr>
              <a:t>References</a:t>
            </a:r>
          </a:p>
          <a:p>
            <a:pPr algn="ctr"/>
            <a:endParaRPr lang="en-US" sz="1200" dirty="0">
              <a:solidFill>
                <a:srgbClr val="21CFF1"/>
              </a:solidFill>
              <a:latin typeface="Nixie One" panose="020B0604020202020204" charset="0"/>
            </a:endParaRPr>
          </a:p>
          <a:p>
            <a:pPr marL="463550" indent="-463550"/>
            <a:r>
              <a:rPr lang="en-US" sz="1200" dirty="0">
                <a:solidFill>
                  <a:schemeClr val="bg1"/>
                </a:solidFill>
                <a:latin typeface="Nixie One" panose="020B0604020202020204" charset="0"/>
              </a:rPr>
              <a:t>Abraham, K., </a:t>
            </a:r>
            <a:r>
              <a:rPr lang="en-US" sz="1200" dirty="0" err="1">
                <a:solidFill>
                  <a:schemeClr val="bg1"/>
                </a:solidFill>
                <a:latin typeface="Nixie One" panose="020B0604020202020204" charset="0"/>
              </a:rPr>
              <a:t>Studaker-Cordner</a:t>
            </a:r>
            <a:r>
              <a:rPr lang="en-US" sz="1200" dirty="0">
                <a:solidFill>
                  <a:schemeClr val="bg1"/>
                </a:solidFill>
                <a:latin typeface="Nixie One" panose="020B0604020202020204" charset="0"/>
              </a:rPr>
              <a:t>, M., &amp; James Lehman Approach. (</a:t>
            </a:r>
            <a:r>
              <a:rPr lang="en-US" sz="1200" dirty="0" err="1">
                <a:solidFill>
                  <a:schemeClr val="bg1"/>
                </a:solidFill>
                <a:latin typeface="Nixie One" panose="020B0604020202020204" charset="0"/>
              </a:rPr>
              <a:t>n.d.</a:t>
            </a:r>
            <a:r>
              <a:rPr lang="en-US" sz="1200" dirty="0">
                <a:solidFill>
                  <a:schemeClr val="bg1"/>
                </a:solidFill>
                <a:latin typeface="Nixie One" panose="020B0604020202020204" charset="0"/>
              </a:rPr>
              <a:t>). The Difference Between ODD &amp; Conduct Disorder. Retrieved March 25, 2018, from https://www.empoweringparents.com/article/intimidating-teen-behavior-is-it-odd-or-conduct-disorder/ </a:t>
            </a:r>
          </a:p>
          <a:p>
            <a:pPr marL="463550" indent="-463550"/>
            <a:endParaRPr lang="en-US" sz="1200" dirty="0">
              <a:solidFill>
                <a:schemeClr val="bg1"/>
              </a:solidFill>
              <a:latin typeface="Nixie One" panose="020B0604020202020204" charset="0"/>
            </a:endParaRPr>
          </a:p>
          <a:p>
            <a:pPr marL="463550" indent="-463550"/>
            <a:r>
              <a:rPr lang="en-US" sz="1200" dirty="0">
                <a:solidFill>
                  <a:schemeClr val="bg1"/>
                </a:solidFill>
                <a:latin typeface="Nixie One" panose="020B0604020202020204" charset="0"/>
              </a:rPr>
              <a:t>American Psychiatric Association. (2013). </a:t>
            </a:r>
            <a:r>
              <a:rPr lang="en-US" sz="1200" i="1" dirty="0">
                <a:solidFill>
                  <a:schemeClr val="bg1"/>
                </a:solidFill>
                <a:latin typeface="Nixie One" panose="020B0604020202020204" charset="0"/>
              </a:rPr>
              <a:t>Diagnostic and </a:t>
            </a:r>
            <a:br>
              <a:rPr lang="en-US" sz="1200" i="1" dirty="0">
                <a:solidFill>
                  <a:schemeClr val="bg1"/>
                </a:solidFill>
                <a:latin typeface="Nixie One" panose="020B0604020202020204" charset="0"/>
              </a:rPr>
            </a:br>
            <a:r>
              <a:rPr lang="en-US" sz="1200" i="1" dirty="0">
                <a:solidFill>
                  <a:schemeClr val="bg1"/>
                </a:solidFill>
                <a:latin typeface="Nixie One" panose="020B0604020202020204" charset="0"/>
              </a:rPr>
              <a:t>statistical manual of mental disorders</a:t>
            </a:r>
            <a:r>
              <a:rPr lang="en-US" sz="1200" dirty="0">
                <a:solidFill>
                  <a:schemeClr val="bg1"/>
                </a:solidFill>
                <a:latin typeface="Nixie One" panose="020B0604020202020204" charset="0"/>
              </a:rPr>
              <a:t> (5th ed.). Washington, DC: </a:t>
            </a:r>
            <a:br>
              <a:rPr lang="en-US" sz="1200" dirty="0">
                <a:solidFill>
                  <a:schemeClr val="bg1"/>
                </a:solidFill>
                <a:latin typeface="Nixie One" panose="020B0604020202020204" charset="0"/>
              </a:rPr>
            </a:br>
            <a:r>
              <a:rPr lang="en-US" sz="1200" dirty="0">
                <a:solidFill>
                  <a:schemeClr val="bg1"/>
                </a:solidFill>
                <a:latin typeface="Nixie One" panose="020B0604020202020204" charset="0"/>
              </a:rPr>
              <a:t>Author.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200" dirty="0" err="1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Knafo</a:t>
            </a:r>
            <a:r>
              <a:rPr lang="en-US" altLang="en-US" sz="1200" dirty="0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, A., Jaffee, S. R., Matthys, W., </a:t>
            </a:r>
            <a:r>
              <a:rPr lang="en-US" altLang="en-US" sz="1200" dirty="0" err="1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Vanderschuren</a:t>
            </a:r>
            <a:r>
              <a:rPr lang="en-US" altLang="en-US" sz="1200" dirty="0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, L. J. M. J., &amp; </a:t>
            </a:r>
            <a:r>
              <a:rPr lang="en-US" altLang="en-US" sz="1200" dirty="0" err="1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Schutter</a:t>
            </a:r>
            <a:r>
              <a:rPr lang="en-US" altLang="en-US" sz="1200" dirty="0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, D. J. L. G. (2013). The neurobiology of oppositional defiant disorder and conduct disorder: Altered functioning in three mental domains.</a:t>
            </a:r>
            <a:r>
              <a:rPr lang="en-US" altLang="en-US" sz="1200" i="1" dirty="0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 Development and Psychopathology, 25</a:t>
            </a:r>
            <a:r>
              <a:rPr lang="en-US" altLang="en-US" sz="1200" dirty="0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(1), 193-207. </a:t>
            </a:r>
          </a:p>
          <a:p>
            <a:pPr marL="457200"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200" dirty="0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https://search-proquest-com.prox.lib.ncsu.edu/docview/1285524414?pq-origsite=summon</a:t>
            </a:r>
          </a:p>
          <a:p>
            <a:pPr marL="457200"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altLang="en-US" sz="1200" dirty="0">
              <a:solidFill>
                <a:schemeClr val="bg1"/>
              </a:solidFill>
              <a:latin typeface="Nixie One" panose="020B0604020202020204" charset="0"/>
              <a:cs typeface="Arial" panose="020B0604020202020204" pitchFamily="34" charset="0"/>
            </a:endParaRPr>
          </a:p>
          <a:p>
            <a:pPr marL="463550" lvl="0" indent="-46355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200" dirty="0" err="1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Pardini</a:t>
            </a:r>
            <a:r>
              <a:rPr lang="en-US" altLang="en-US" sz="1200" dirty="0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, D. A., Frick, P. J., &amp; Moffitt, T. E. (2010). Building an evidence base for DSM–5 conceptualizations of oppositional defiant disorder and conduct disorder: Introduction to the special section. </a:t>
            </a:r>
            <a:r>
              <a:rPr lang="en-US" altLang="en-US" sz="1200" i="1" dirty="0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Journal of Abnormal Psychology</a:t>
            </a:r>
            <a:r>
              <a:rPr lang="en-US" altLang="en-US" sz="1200" dirty="0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.</a:t>
            </a:r>
            <a:endParaRPr lang="en-US" altLang="en-US" sz="1200" dirty="0">
              <a:solidFill>
                <a:schemeClr val="bg1"/>
              </a:solidFill>
              <a:latin typeface="Nixie One" panose="020B0604020202020204" charset="0"/>
            </a:endParaRPr>
          </a:p>
          <a:p>
            <a:pPr marL="463550"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200" dirty="0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http://web.a.ebscohost.com.prox.lib.ncsu.edu/ehost/pdfviewer/pdfviewer?vid=2&amp;sid=80ea8635-0fe8-4888-94df-25da73748660%40sessionmgr4009</a:t>
            </a:r>
            <a:endParaRPr lang="en-US" altLang="en-US" sz="1200" dirty="0">
              <a:solidFill>
                <a:schemeClr val="bg1"/>
              </a:solidFill>
              <a:latin typeface="Nixie One" panose="020B0604020202020204" charset="0"/>
            </a:endParaRPr>
          </a:p>
          <a:p>
            <a:pPr marL="457200"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altLang="en-US" sz="1300" dirty="0">
              <a:solidFill>
                <a:schemeClr val="bg1"/>
              </a:solidFill>
              <a:latin typeface="Nixie One" panose="020B0604020202020204" charset="0"/>
            </a:endParaRPr>
          </a:p>
          <a:p>
            <a:pPr marL="463550" indent="-463550"/>
            <a:r>
              <a:rPr lang="en-US" sz="1200" dirty="0">
                <a:solidFill>
                  <a:schemeClr val="bg1"/>
                </a:solidFill>
                <a:latin typeface="Nixie One" panose="020B0604020202020204" charset="0"/>
              </a:rPr>
              <a:t>Peerce, L (Director). (2014) Child of Rage. United States: Republic Television.</a:t>
            </a:r>
          </a:p>
          <a:p>
            <a:pPr marL="463550" indent="-463550"/>
            <a:endParaRPr lang="en-US" sz="1300" dirty="0">
              <a:solidFill>
                <a:schemeClr val="bg1"/>
              </a:solidFill>
              <a:latin typeface="Nixie On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21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587B8C-2C48-4386-B70A-35CCF9D428E0}"/>
              </a:ext>
            </a:extLst>
          </p:cNvPr>
          <p:cNvSpPr txBox="1"/>
          <p:nvPr/>
        </p:nvSpPr>
        <p:spPr>
          <a:xfrm>
            <a:off x="1930400" y="259645"/>
            <a:ext cx="660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 panose="020B0604020202020204" charset="0"/>
              </a:rPr>
              <a:t>What is normal?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F9781F-1AA5-4F38-9ACD-676C1E69AD14}"/>
              </a:ext>
            </a:extLst>
          </p:cNvPr>
          <p:cNvSpPr txBox="1"/>
          <p:nvPr/>
        </p:nvSpPr>
        <p:spPr>
          <a:xfrm>
            <a:off x="2032000" y="1080849"/>
            <a:ext cx="64008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Nixie One" panose="020B0604020202020204" charset="0"/>
              </a:rPr>
              <a:t>One important note to make before speaking on the differential diagnoses of ODD and CD, is that some of the behaviors we will talk about are normal for developing children. </a:t>
            </a:r>
          </a:p>
          <a:p>
            <a:endParaRPr lang="en-US" sz="1800" dirty="0">
              <a:solidFill>
                <a:schemeClr val="bg1"/>
              </a:solidFill>
              <a:latin typeface="Nixie One" panose="020B0604020202020204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Nixie One" panose="020B0604020202020204" charset="0"/>
              </a:rPr>
              <a:t>Some normal behaviors of developing children include: </a:t>
            </a:r>
          </a:p>
          <a:p>
            <a:r>
              <a:rPr lang="en-US" sz="1800" dirty="0">
                <a:solidFill>
                  <a:schemeClr val="bg1"/>
                </a:solidFill>
                <a:latin typeface="Nixie One" panose="020B0604020202020204" charset="0"/>
              </a:rPr>
              <a:t>Challenging authority figures/ saying “no” </a:t>
            </a:r>
          </a:p>
          <a:p>
            <a:r>
              <a:rPr lang="en-US" sz="1800" dirty="0">
                <a:solidFill>
                  <a:schemeClr val="bg1"/>
                </a:solidFill>
                <a:latin typeface="Nixie One" panose="020B0604020202020204" charset="0"/>
              </a:rPr>
              <a:t>Pestering on purpose </a:t>
            </a:r>
          </a:p>
          <a:p>
            <a:r>
              <a:rPr lang="en-US" sz="1800" dirty="0">
                <a:solidFill>
                  <a:schemeClr val="bg1"/>
                </a:solidFill>
                <a:latin typeface="Nixie One" panose="020B0604020202020204" charset="0"/>
              </a:rPr>
              <a:t>Tantrums </a:t>
            </a:r>
          </a:p>
          <a:p>
            <a:r>
              <a:rPr lang="en-US" sz="1800" dirty="0">
                <a:solidFill>
                  <a:schemeClr val="bg1"/>
                </a:solidFill>
                <a:latin typeface="Nixie One" panose="020B0604020202020204" charset="0"/>
              </a:rPr>
              <a:t>Grumpy &amp; mean moods </a:t>
            </a:r>
          </a:p>
          <a:p>
            <a:r>
              <a:rPr lang="en-US" sz="1800" dirty="0">
                <a:solidFill>
                  <a:schemeClr val="bg1"/>
                </a:solidFill>
                <a:latin typeface="Nixie One" panose="020B0604020202020204" charset="0"/>
              </a:rPr>
              <a:t>Lying </a:t>
            </a:r>
          </a:p>
          <a:p>
            <a:endParaRPr lang="en-US" dirty="0">
              <a:solidFill>
                <a:schemeClr val="bg1"/>
              </a:solidFill>
              <a:latin typeface="Nixie One" panose="020B0604020202020204" charset="0"/>
            </a:endParaRPr>
          </a:p>
          <a:p>
            <a:endParaRPr lang="en-US" dirty="0">
              <a:solidFill>
                <a:schemeClr val="bg1"/>
              </a:solidFill>
              <a:latin typeface="Nixie One" panose="020B0604020202020204" charset="0"/>
            </a:endParaRPr>
          </a:p>
          <a:p>
            <a:endParaRPr lang="en-US" dirty="0">
              <a:solidFill>
                <a:schemeClr val="bg1"/>
              </a:solidFill>
              <a:latin typeface="Nixie On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574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/>
          <p:nvPr/>
        </p:nvSpPr>
        <p:spPr>
          <a:xfrm rot="-5400000">
            <a:off x="867325" y="468800"/>
            <a:ext cx="2691900" cy="3108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69" name="Shape 369"/>
          <p:cNvSpPr txBox="1">
            <a:spLocks noGrp="1"/>
          </p:cNvSpPr>
          <p:nvPr>
            <p:ph type="subTitle" idx="4294967295"/>
          </p:nvPr>
        </p:nvSpPr>
        <p:spPr>
          <a:xfrm>
            <a:off x="4092874" y="415221"/>
            <a:ext cx="4333800" cy="42407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250" dirty="0"/>
              <a:t>A pattern lasting at least 6 months of specified behavior. At least 3 of the symptoms have to be present for the past 6 month (examples listed below)</a:t>
            </a:r>
          </a:p>
          <a:p>
            <a:pPr fontAlgn="base"/>
            <a:r>
              <a:rPr lang="en-US" sz="1250" dirty="0"/>
              <a:t>Angry/Irritable Mood</a:t>
            </a:r>
          </a:p>
          <a:p>
            <a:pPr fontAlgn="base"/>
            <a:r>
              <a:rPr lang="en-US" sz="1250" dirty="0"/>
              <a:t>Argumentative/Defiant Behavior</a:t>
            </a:r>
          </a:p>
          <a:p>
            <a:pPr fontAlgn="base"/>
            <a:r>
              <a:rPr lang="en-US" sz="1250" dirty="0"/>
              <a:t>Vindictiveness </a:t>
            </a:r>
          </a:p>
          <a:p>
            <a:r>
              <a:rPr lang="en-US" sz="1250" dirty="0"/>
              <a:t>Persistence and frequency of symptoms should exceed what is considered normative for the age, gender, and culture. </a:t>
            </a:r>
          </a:p>
          <a:p>
            <a:r>
              <a:rPr lang="en-US" sz="1250" dirty="0"/>
              <a:t>Blames others for mistakes</a:t>
            </a:r>
          </a:p>
          <a:p>
            <a:r>
              <a:rPr lang="en-US" sz="1250" dirty="0"/>
              <a:t>Often challenges authority</a:t>
            </a:r>
          </a:p>
          <a:p>
            <a:r>
              <a:rPr lang="en-US" sz="1250" dirty="0"/>
              <a:t>Angry &amp; resentful – loses temper easily</a:t>
            </a:r>
          </a:p>
          <a:p>
            <a:r>
              <a:rPr lang="en-US" sz="1250" dirty="0"/>
              <a:t>Pattern of problematic interactions with others</a:t>
            </a:r>
          </a:p>
          <a:p>
            <a:r>
              <a:rPr lang="en-US" sz="1250" dirty="0"/>
              <a:t>Those who have ODD do not regard themselves as angry, defiant, or oppositional. </a:t>
            </a:r>
          </a:p>
          <a:p>
            <a:pPr marL="139700" indent="0" algn="ctr">
              <a:buNone/>
            </a:pPr>
            <a:r>
              <a:rPr lang="en-US" sz="1300" dirty="0">
                <a:solidFill>
                  <a:srgbClr val="21CFF1"/>
                </a:solidFill>
                <a:latin typeface="Nixie One" panose="020B0604020202020204" charset="0"/>
              </a:rPr>
              <a:t>(American Psychological Association, 2013, p.462)</a:t>
            </a:r>
            <a:br>
              <a:rPr lang="en-US" sz="1300" dirty="0"/>
            </a:br>
            <a:br>
              <a:rPr lang="en-US" sz="1300" dirty="0"/>
            </a:br>
            <a:endParaRPr sz="13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DBEE4C-3401-4638-90C1-AD60477F6663}"/>
              </a:ext>
            </a:extLst>
          </p:cNvPr>
          <p:cNvSpPr txBox="1"/>
          <p:nvPr/>
        </p:nvSpPr>
        <p:spPr>
          <a:xfrm>
            <a:off x="956095" y="1095144"/>
            <a:ext cx="24839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E2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 panose="020B0604020202020204" charset="0"/>
              </a:rPr>
              <a:t>Oppositional Defiant Disorder (ODD)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51AFA2-80E8-4188-BE83-56501AACF507}"/>
              </a:ext>
            </a:extLst>
          </p:cNvPr>
          <p:cNvSpPr txBox="1"/>
          <p:nvPr/>
        </p:nvSpPr>
        <p:spPr>
          <a:xfrm>
            <a:off x="4064396" y="46956"/>
            <a:ext cx="417649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rgbClr val="21CFF1"/>
                </a:solidFill>
                <a:latin typeface="Nixie One" panose="020B0604020202020204" charset="0"/>
              </a:rPr>
              <a:t>Classified by: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89451A-D2BC-4690-B928-410B1975CEB3}"/>
              </a:ext>
            </a:extLst>
          </p:cNvPr>
          <p:cNvSpPr txBox="1"/>
          <p:nvPr/>
        </p:nvSpPr>
        <p:spPr>
          <a:xfrm>
            <a:off x="333674" y="3503092"/>
            <a:ext cx="375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1CFF1"/>
                </a:solidFill>
                <a:latin typeface="Nixie One" panose="020B0604020202020204" charset="0"/>
              </a:rPr>
              <a:t>Mild: </a:t>
            </a:r>
            <a:r>
              <a:rPr lang="en-US" dirty="0">
                <a:solidFill>
                  <a:schemeClr val="bg1"/>
                </a:solidFill>
                <a:latin typeface="Nixie One" panose="020B0604020202020204" charset="0"/>
              </a:rPr>
              <a:t>Symptoms are confined to only one setting </a:t>
            </a:r>
          </a:p>
          <a:p>
            <a:r>
              <a:rPr lang="en-US" b="1" dirty="0">
                <a:solidFill>
                  <a:srgbClr val="21CFF1"/>
                </a:solidFill>
                <a:latin typeface="Nixie One" panose="020B0604020202020204" charset="0"/>
              </a:rPr>
              <a:t>Moderate: </a:t>
            </a:r>
            <a:r>
              <a:rPr lang="en-US" dirty="0">
                <a:solidFill>
                  <a:schemeClr val="bg1"/>
                </a:solidFill>
                <a:latin typeface="Nixie One" panose="020B0604020202020204" charset="0"/>
              </a:rPr>
              <a:t>Some symptoms are present in at least two settings</a:t>
            </a:r>
          </a:p>
          <a:p>
            <a:r>
              <a:rPr lang="en-US" b="1" dirty="0">
                <a:solidFill>
                  <a:srgbClr val="21CFF1"/>
                </a:solidFill>
                <a:latin typeface="Nixie One" panose="020B0604020202020204" charset="0"/>
              </a:rPr>
              <a:t>Severe: </a:t>
            </a:r>
            <a:r>
              <a:rPr lang="en-US" dirty="0">
                <a:solidFill>
                  <a:schemeClr val="bg1"/>
                </a:solidFill>
                <a:latin typeface="Nixie One" panose="020B0604020202020204" charset="0"/>
              </a:rPr>
              <a:t>Some symptoms are present in three or more settings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A16997-1B5F-484D-A92A-1BBEFB9EDF5C}"/>
              </a:ext>
            </a:extLst>
          </p:cNvPr>
          <p:cNvSpPr txBox="1"/>
          <p:nvPr/>
        </p:nvSpPr>
        <p:spPr>
          <a:xfrm>
            <a:off x="2664178" y="258718"/>
            <a:ext cx="537351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rgbClr val="21CFF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 panose="020B0604020202020204" charset="0"/>
              </a:rPr>
              <a:t>Prevalence, Development, Risk and Prognosis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215231-E3CF-48EC-AE1D-FD84C27E1E11}"/>
              </a:ext>
            </a:extLst>
          </p:cNvPr>
          <p:cNvSpPr txBox="1"/>
          <p:nvPr/>
        </p:nvSpPr>
        <p:spPr>
          <a:xfrm>
            <a:off x="349956" y="1551351"/>
            <a:ext cx="2314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21CFF1"/>
                </a:solidFill>
                <a:latin typeface="Nixie One" panose="020B0604020202020204" charset="0"/>
              </a:rPr>
              <a:t> </a:t>
            </a:r>
          </a:p>
        </p:txBody>
      </p:sp>
      <p:sp>
        <p:nvSpPr>
          <p:cNvPr id="5" name="Shape 369">
            <a:extLst>
              <a:ext uri="{FF2B5EF4-FFF2-40B4-BE49-F238E27FC236}">
                <a16:creationId xmlns:a16="http://schemas.microsoft.com/office/drawing/2014/main" id="{596648E2-777E-4599-A4F9-074F835C6484}"/>
              </a:ext>
            </a:extLst>
          </p:cNvPr>
          <p:cNvSpPr txBox="1">
            <a:spLocks/>
          </p:cNvSpPr>
          <p:nvPr/>
        </p:nvSpPr>
        <p:spPr>
          <a:xfrm>
            <a:off x="553154" y="1304541"/>
            <a:ext cx="2957689" cy="1709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◇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￭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￮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marL="139700" indent="0" algn="ctr">
              <a:buNone/>
            </a:pPr>
            <a:r>
              <a:rPr lang="en-US" sz="1600" u="sng" dirty="0">
                <a:solidFill>
                  <a:srgbClr val="21CFF1"/>
                </a:solidFill>
                <a:latin typeface="Nixie One" panose="020B0604020202020204" charset="0"/>
              </a:rPr>
              <a:t>Prevalence</a:t>
            </a:r>
            <a:endParaRPr lang="en-US" sz="1600" dirty="0">
              <a:latin typeface="Nixie One" panose="020B0604020202020204" charset="0"/>
            </a:endParaRPr>
          </a:p>
          <a:p>
            <a:r>
              <a:rPr lang="en-US" sz="1200" dirty="0"/>
              <a:t>Approximately 3%</a:t>
            </a:r>
          </a:p>
          <a:p>
            <a:r>
              <a:rPr lang="en-US" sz="1200" dirty="0"/>
              <a:t>More common in boys with a 1.4:1 ratio (prior to adolescence)</a:t>
            </a:r>
          </a:p>
          <a:p>
            <a:r>
              <a:rPr lang="en-US" sz="1200" dirty="0"/>
              <a:t>Consistent rates in countries that differ in race and ethnicity</a:t>
            </a:r>
          </a:p>
          <a:p>
            <a:pPr marL="139700" indent="0">
              <a:buNone/>
            </a:pPr>
            <a:br>
              <a:rPr lang="en-US" sz="1300" dirty="0"/>
            </a:br>
            <a:br>
              <a:rPr lang="en-US" sz="1300" dirty="0"/>
            </a:br>
            <a:endParaRPr lang="en-US" sz="1300" dirty="0"/>
          </a:p>
        </p:txBody>
      </p:sp>
      <p:sp>
        <p:nvSpPr>
          <p:cNvPr id="7" name="Shape 369">
            <a:extLst>
              <a:ext uri="{FF2B5EF4-FFF2-40B4-BE49-F238E27FC236}">
                <a16:creationId xmlns:a16="http://schemas.microsoft.com/office/drawing/2014/main" id="{F1E6B317-490E-4C71-8F30-0E7932A61EA4}"/>
              </a:ext>
            </a:extLst>
          </p:cNvPr>
          <p:cNvSpPr txBox="1">
            <a:spLocks/>
          </p:cNvSpPr>
          <p:nvPr/>
        </p:nvSpPr>
        <p:spPr>
          <a:xfrm>
            <a:off x="553154" y="3013762"/>
            <a:ext cx="2957689" cy="1598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◇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￭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￮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marL="139700" indent="0" algn="ctr">
              <a:buNone/>
            </a:pPr>
            <a:r>
              <a:rPr lang="en-US" sz="1600" u="sng" dirty="0">
                <a:solidFill>
                  <a:srgbClr val="21CFF1"/>
                </a:solidFill>
                <a:latin typeface="Nixie One" panose="020B0604020202020204" charset="0"/>
              </a:rPr>
              <a:t>Development</a:t>
            </a:r>
            <a:endParaRPr lang="en-US" sz="1600" dirty="0">
              <a:latin typeface="Nixie One" panose="020B0604020202020204" charset="0"/>
            </a:endParaRPr>
          </a:p>
          <a:p>
            <a:r>
              <a:rPr lang="en-US" sz="1200" dirty="0"/>
              <a:t>First symptoms typically begin during preschool years but rarely later than adolescence</a:t>
            </a:r>
          </a:p>
          <a:p>
            <a:r>
              <a:rPr lang="en-US" sz="1200" dirty="0"/>
              <a:t>Manifestations of ODD are consistent across development</a:t>
            </a:r>
          </a:p>
          <a:p>
            <a:pPr marL="139700" indent="0">
              <a:buNone/>
            </a:pPr>
            <a:br>
              <a:rPr lang="en-US" sz="1300" dirty="0"/>
            </a:br>
            <a:br>
              <a:rPr lang="en-US" sz="1300" dirty="0"/>
            </a:br>
            <a:endParaRPr lang="en-US" sz="1300" dirty="0"/>
          </a:p>
        </p:txBody>
      </p:sp>
      <p:sp>
        <p:nvSpPr>
          <p:cNvPr id="8" name="Shape 369">
            <a:extLst>
              <a:ext uri="{FF2B5EF4-FFF2-40B4-BE49-F238E27FC236}">
                <a16:creationId xmlns:a16="http://schemas.microsoft.com/office/drawing/2014/main" id="{B4A5F03E-0203-4711-990D-4BB55E740170}"/>
              </a:ext>
            </a:extLst>
          </p:cNvPr>
          <p:cNvSpPr txBox="1">
            <a:spLocks/>
          </p:cNvSpPr>
          <p:nvPr/>
        </p:nvSpPr>
        <p:spPr>
          <a:xfrm>
            <a:off x="3369733" y="1736017"/>
            <a:ext cx="2957689" cy="239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◇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￭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￮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marL="139700" indent="0" algn="ctr">
              <a:buNone/>
            </a:pPr>
            <a:r>
              <a:rPr lang="en-US" sz="1600" u="sng" dirty="0">
                <a:solidFill>
                  <a:srgbClr val="21CFF1"/>
                </a:solidFill>
                <a:latin typeface="Nixie One" panose="020B0604020202020204" charset="0"/>
              </a:rPr>
              <a:t>Risk</a:t>
            </a:r>
            <a:endParaRPr lang="en-US" sz="1600" dirty="0">
              <a:latin typeface="Nixie One" panose="020B0604020202020204" charset="0"/>
            </a:endParaRPr>
          </a:p>
          <a:p>
            <a:r>
              <a:rPr lang="en-US" sz="1200" dirty="0"/>
              <a:t>Parents of children with ODD are often harsh, inconsistent, and neglectful</a:t>
            </a:r>
          </a:p>
          <a:p>
            <a:r>
              <a:rPr lang="en-US" sz="1200" dirty="0"/>
              <a:t>ODD is seen in low SES homes</a:t>
            </a:r>
          </a:p>
          <a:p>
            <a:r>
              <a:rPr lang="en-US" sz="1200" dirty="0"/>
              <a:t>Neurobiological markers – lower BPM, skin conductance reactivity, reduced basal cortisol reactivity, abnormal prefrontal cortex and amygdala</a:t>
            </a:r>
          </a:p>
          <a:p>
            <a:endParaRPr lang="en-US" sz="1200" dirty="0"/>
          </a:p>
          <a:p>
            <a:pPr marL="139700" indent="0">
              <a:buNone/>
            </a:pPr>
            <a:br>
              <a:rPr lang="en-US" sz="1300" dirty="0"/>
            </a:br>
            <a:br>
              <a:rPr lang="en-US" sz="1300" dirty="0"/>
            </a:br>
            <a:endParaRPr lang="en-US" sz="1300" dirty="0"/>
          </a:p>
        </p:txBody>
      </p:sp>
      <p:sp>
        <p:nvSpPr>
          <p:cNvPr id="9" name="Shape 369">
            <a:extLst>
              <a:ext uri="{FF2B5EF4-FFF2-40B4-BE49-F238E27FC236}">
                <a16:creationId xmlns:a16="http://schemas.microsoft.com/office/drawing/2014/main" id="{B6859294-6FE3-45EC-98A1-8D1409ED158B}"/>
              </a:ext>
            </a:extLst>
          </p:cNvPr>
          <p:cNvSpPr txBox="1">
            <a:spLocks/>
          </p:cNvSpPr>
          <p:nvPr/>
        </p:nvSpPr>
        <p:spPr>
          <a:xfrm>
            <a:off x="6186311" y="1293904"/>
            <a:ext cx="2957689" cy="2835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◇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￭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￮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marL="139700" indent="0" algn="ctr">
              <a:buNone/>
            </a:pPr>
            <a:r>
              <a:rPr lang="en-US" sz="1600" u="sng" dirty="0">
                <a:solidFill>
                  <a:srgbClr val="21CFF1"/>
                </a:solidFill>
                <a:latin typeface="Nixie One" panose="020B0604020202020204" charset="0"/>
              </a:rPr>
              <a:t>Prognosis</a:t>
            </a:r>
            <a:endParaRPr lang="en-US" sz="1600" dirty="0">
              <a:latin typeface="Nixie One" panose="020B0604020202020204" charset="0"/>
            </a:endParaRPr>
          </a:p>
          <a:p>
            <a:r>
              <a:rPr lang="en-US" sz="1200" dirty="0"/>
              <a:t>Increased suicide attempts</a:t>
            </a:r>
          </a:p>
          <a:p>
            <a:r>
              <a:rPr lang="en-US" sz="1200" dirty="0"/>
              <a:t>ODD children experience significant emotional, social, academic, and occupational impairments into adulthood if not properly treated</a:t>
            </a:r>
          </a:p>
          <a:p>
            <a:r>
              <a:rPr lang="en-US" sz="1200" dirty="0"/>
              <a:t>High rates of comorbidity with ADHD, anxiety disorders, depressive disorders, and substance abuse disorders</a:t>
            </a:r>
          </a:p>
          <a:p>
            <a:endParaRPr lang="en-US" sz="1200" dirty="0"/>
          </a:p>
          <a:p>
            <a:pPr marL="139700" indent="0">
              <a:buNone/>
            </a:pPr>
            <a:endParaRPr lang="en-US" sz="1200" dirty="0"/>
          </a:p>
          <a:p>
            <a:pPr marL="139700" indent="0">
              <a:buNone/>
            </a:pPr>
            <a:br>
              <a:rPr lang="en-US" sz="1300" dirty="0"/>
            </a:br>
            <a:br>
              <a:rPr lang="en-US" sz="1300" dirty="0"/>
            </a:b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008392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/>
          <p:nvPr/>
        </p:nvSpPr>
        <p:spPr>
          <a:xfrm rot="-5400000">
            <a:off x="867325" y="468800"/>
            <a:ext cx="2691900" cy="3108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69" name="Shape 369"/>
          <p:cNvSpPr txBox="1">
            <a:spLocks noGrp="1"/>
          </p:cNvSpPr>
          <p:nvPr>
            <p:ph type="subTitle" idx="4294967295"/>
          </p:nvPr>
        </p:nvSpPr>
        <p:spPr>
          <a:xfrm>
            <a:off x="4064396" y="794049"/>
            <a:ext cx="4333800" cy="30103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300" dirty="0">
                <a:solidFill>
                  <a:schemeClr val="bg1"/>
                </a:solidFill>
                <a:latin typeface="Nixie One" panose="020B0604020202020204" charset="0"/>
              </a:rPr>
              <a:t>A pattern of behavior that violates rules or basic societal norms. Within a 12 month time frame at least three criterion of the symptoms listed below must be present. One of them has to have been present within the past 6 months. </a:t>
            </a:r>
          </a:p>
          <a:p>
            <a:pPr fontAlgn="base"/>
            <a:r>
              <a:rPr lang="en-US" sz="1300" dirty="0">
                <a:solidFill>
                  <a:schemeClr val="bg1"/>
                </a:solidFill>
                <a:latin typeface="Nixie One" panose="020B0604020202020204" charset="0"/>
              </a:rPr>
              <a:t>Aggression to people and animals </a:t>
            </a:r>
          </a:p>
          <a:p>
            <a:pPr fontAlgn="base"/>
            <a:r>
              <a:rPr lang="en-US" sz="1300" dirty="0">
                <a:solidFill>
                  <a:schemeClr val="bg1"/>
                </a:solidFill>
                <a:latin typeface="Nixie One" panose="020B0604020202020204" charset="0"/>
              </a:rPr>
              <a:t>Destruction of property</a:t>
            </a:r>
          </a:p>
          <a:p>
            <a:pPr fontAlgn="base"/>
            <a:r>
              <a:rPr lang="en-US" sz="1300" dirty="0">
                <a:solidFill>
                  <a:schemeClr val="bg1"/>
                </a:solidFill>
                <a:latin typeface="Nixie One" panose="020B0604020202020204" charset="0"/>
              </a:rPr>
              <a:t>Deceitfulness or theft</a:t>
            </a:r>
          </a:p>
          <a:p>
            <a:pPr fontAlgn="base"/>
            <a:r>
              <a:rPr lang="en-US" sz="1300" dirty="0">
                <a:solidFill>
                  <a:schemeClr val="bg1"/>
                </a:solidFill>
                <a:latin typeface="Nixie One" panose="020B0604020202020204" charset="0"/>
              </a:rPr>
              <a:t>Serious violations of rules </a:t>
            </a:r>
          </a:p>
          <a:p>
            <a:pPr marL="139700" indent="0">
              <a:buNone/>
            </a:pPr>
            <a:r>
              <a:rPr lang="en-US" sz="1300" dirty="0">
                <a:solidFill>
                  <a:srgbClr val="21CFF1"/>
                </a:solidFill>
              </a:rPr>
              <a:t>(</a:t>
            </a:r>
            <a:r>
              <a:rPr lang="en-US" sz="1300" dirty="0">
                <a:solidFill>
                  <a:srgbClr val="21CFF1"/>
                </a:solidFill>
                <a:latin typeface="Nixie One" panose="020B0604020202020204" charset="0"/>
              </a:rPr>
              <a:t>American Psychological Association, 2013, p.469)</a:t>
            </a:r>
            <a:br>
              <a:rPr lang="en-US" sz="1300" dirty="0"/>
            </a:br>
            <a:br>
              <a:rPr lang="en-US" sz="1300" dirty="0"/>
            </a:br>
            <a:endParaRPr sz="13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DBEE4C-3401-4638-90C1-AD60477F6663}"/>
              </a:ext>
            </a:extLst>
          </p:cNvPr>
          <p:cNvSpPr txBox="1"/>
          <p:nvPr/>
        </p:nvSpPr>
        <p:spPr>
          <a:xfrm>
            <a:off x="942820" y="1399944"/>
            <a:ext cx="24839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E2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 panose="020B0604020202020204" charset="0"/>
              </a:rPr>
              <a:t>Conduct Disorder (CD)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51AFA2-80E8-4188-BE83-56501AACF507}"/>
              </a:ext>
            </a:extLst>
          </p:cNvPr>
          <p:cNvSpPr txBox="1"/>
          <p:nvPr/>
        </p:nvSpPr>
        <p:spPr>
          <a:xfrm>
            <a:off x="4064396" y="248356"/>
            <a:ext cx="417649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rgbClr val="21CFF1"/>
                </a:solidFill>
                <a:latin typeface="Nixie One" panose="020B0604020202020204" charset="0"/>
              </a:rPr>
              <a:t>Classified by: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89451A-D2BC-4690-B928-410B1975CEB3}"/>
              </a:ext>
            </a:extLst>
          </p:cNvPr>
          <p:cNvSpPr txBox="1"/>
          <p:nvPr/>
        </p:nvSpPr>
        <p:spPr>
          <a:xfrm>
            <a:off x="191911" y="3434405"/>
            <a:ext cx="387248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dirty="0">
                <a:solidFill>
                  <a:srgbClr val="21CFF1"/>
                </a:solidFill>
                <a:latin typeface="Nixie One" panose="020B0604020202020204" charset="0"/>
              </a:rPr>
              <a:t>Mild: </a:t>
            </a:r>
            <a:r>
              <a:rPr lang="en-US" sz="1350" dirty="0">
                <a:solidFill>
                  <a:schemeClr val="bg1"/>
                </a:solidFill>
                <a:latin typeface="Nixie One" panose="020B0604020202020204" charset="0"/>
              </a:rPr>
              <a:t>Few conduct problems in excess to those required to make diagnosis – relatively minor harm to others</a:t>
            </a:r>
          </a:p>
          <a:p>
            <a:r>
              <a:rPr lang="en-US" sz="1350" b="1" dirty="0">
                <a:solidFill>
                  <a:srgbClr val="21CFF1"/>
                </a:solidFill>
                <a:latin typeface="Nixie One" panose="020B0604020202020204" charset="0"/>
              </a:rPr>
              <a:t>Moderate: </a:t>
            </a:r>
            <a:r>
              <a:rPr lang="en-US" sz="1350" dirty="0">
                <a:solidFill>
                  <a:schemeClr val="bg1"/>
                </a:solidFill>
                <a:latin typeface="Nixie One" panose="020B0604020202020204" charset="0"/>
              </a:rPr>
              <a:t>Effect of conduct is intermediate between mild and severe</a:t>
            </a:r>
          </a:p>
          <a:p>
            <a:r>
              <a:rPr lang="en-US" sz="1350" b="1" dirty="0">
                <a:solidFill>
                  <a:srgbClr val="21CFF1"/>
                </a:solidFill>
                <a:latin typeface="Nixie One" panose="020B0604020202020204" charset="0"/>
              </a:rPr>
              <a:t>Severe: </a:t>
            </a:r>
            <a:r>
              <a:rPr lang="en-US" sz="1350" dirty="0">
                <a:solidFill>
                  <a:schemeClr val="bg1"/>
                </a:solidFill>
                <a:latin typeface="Nixie One" panose="020B0604020202020204" charset="0"/>
              </a:rPr>
              <a:t>Conduct problem causes considerable harm to others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7F550E-2DCA-43C5-87FF-99ED4508787E}"/>
              </a:ext>
            </a:extLst>
          </p:cNvPr>
          <p:cNvSpPr txBox="1"/>
          <p:nvPr/>
        </p:nvSpPr>
        <p:spPr>
          <a:xfrm>
            <a:off x="3917640" y="3726792"/>
            <a:ext cx="44700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rgbClr val="21CFF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 panose="020B0604020202020204" charset="0"/>
              </a:rPr>
              <a:t>Subtypes</a:t>
            </a:r>
          </a:p>
          <a:p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Childhood-onset: </a:t>
            </a:r>
            <a:r>
              <a:rPr lang="en-US" dirty="0">
                <a:solidFill>
                  <a:schemeClr val="bg1"/>
                </a:solidFill>
                <a:latin typeface="Nixie One" panose="020B0604020202020204" charset="0"/>
              </a:rPr>
              <a:t>One symptom before age 10</a:t>
            </a:r>
          </a:p>
          <a:p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Adolescent-onset: </a:t>
            </a:r>
            <a:r>
              <a:rPr lang="en-US" dirty="0">
                <a:solidFill>
                  <a:schemeClr val="bg1"/>
                </a:solidFill>
                <a:latin typeface="Nixie One" panose="020B0604020202020204" charset="0"/>
              </a:rPr>
              <a:t>No symptoms prior to age 10</a:t>
            </a:r>
          </a:p>
          <a:p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Unspecified onset: </a:t>
            </a:r>
            <a:r>
              <a:rPr lang="en-US" dirty="0">
                <a:solidFill>
                  <a:schemeClr val="bg1"/>
                </a:solidFill>
                <a:latin typeface="Nixie One" panose="020B0604020202020204" charset="0"/>
              </a:rPr>
              <a:t>No information to determine</a:t>
            </a:r>
          </a:p>
        </p:txBody>
      </p:sp>
    </p:spTree>
    <p:extLst>
      <p:ext uri="{BB962C8B-B14F-4D97-AF65-F5344CB8AC3E}">
        <p14:creationId xmlns:p14="http://schemas.microsoft.com/office/powerpoint/2010/main" val="1533615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A16997-1B5F-484D-A92A-1BBEFB9EDF5C}"/>
              </a:ext>
            </a:extLst>
          </p:cNvPr>
          <p:cNvSpPr txBox="1"/>
          <p:nvPr/>
        </p:nvSpPr>
        <p:spPr>
          <a:xfrm>
            <a:off x="2664178" y="258718"/>
            <a:ext cx="537351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rgbClr val="21CFF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 panose="020B0604020202020204" charset="0"/>
              </a:rPr>
              <a:t>Prevalence, Development, Risk and Prognosis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215231-E3CF-48EC-AE1D-FD84C27E1E11}"/>
              </a:ext>
            </a:extLst>
          </p:cNvPr>
          <p:cNvSpPr txBox="1"/>
          <p:nvPr/>
        </p:nvSpPr>
        <p:spPr>
          <a:xfrm>
            <a:off x="349956" y="1551351"/>
            <a:ext cx="2314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21CFF1"/>
                </a:solidFill>
                <a:latin typeface="Nixie One" panose="020B0604020202020204" charset="0"/>
              </a:rPr>
              <a:t> </a:t>
            </a:r>
          </a:p>
        </p:txBody>
      </p:sp>
      <p:sp>
        <p:nvSpPr>
          <p:cNvPr id="5" name="Shape 369">
            <a:extLst>
              <a:ext uri="{FF2B5EF4-FFF2-40B4-BE49-F238E27FC236}">
                <a16:creationId xmlns:a16="http://schemas.microsoft.com/office/drawing/2014/main" id="{596648E2-777E-4599-A4F9-074F835C6484}"/>
              </a:ext>
            </a:extLst>
          </p:cNvPr>
          <p:cNvSpPr txBox="1">
            <a:spLocks/>
          </p:cNvSpPr>
          <p:nvPr/>
        </p:nvSpPr>
        <p:spPr>
          <a:xfrm>
            <a:off x="553154" y="938010"/>
            <a:ext cx="2957689" cy="1901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◇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￭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￮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marL="139700" indent="0" algn="ctr">
              <a:buNone/>
            </a:pPr>
            <a:r>
              <a:rPr lang="en-US" sz="1600" u="sng" dirty="0">
                <a:solidFill>
                  <a:srgbClr val="21CFF1"/>
                </a:solidFill>
                <a:latin typeface="Nixie One" panose="020B0604020202020204" charset="0"/>
              </a:rPr>
              <a:t>Prevalence</a:t>
            </a:r>
            <a:endParaRPr lang="en-US" sz="1600" dirty="0">
              <a:latin typeface="Nixie One" panose="020B0604020202020204" charset="0"/>
            </a:endParaRPr>
          </a:p>
          <a:p>
            <a:r>
              <a:rPr lang="en-US" sz="1200" dirty="0"/>
              <a:t>Approximately 2%-10% </a:t>
            </a:r>
          </a:p>
          <a:p>
            <a:r>
              <a:rPr lang="en-US" sz="1200" dirty="0"/>
              <a:t>Rates rise from childhood to adolescence</a:t>
            </a:r>
          </a:p>
          <a:p>
            <a:r>
              <a:rPr lang="en-US" sz="1200" dirty="0"/>
              <a:t>More common in boys with male to female ratio of 4:1</a:t>
            </a:r>
          </a:p>
          <a:p>
            <a:r>
              <a:rPr lang="en-US" sz="1200" dirty="0"/>
              <a:t>Consistent rates in countries that differ in race and ethnicity</a:t>
            </a:r>
          </a:p>
          <a:p>
            <a:pPr marL="139700" indent="0">
              <a:buNone/>
            </a:pPr>
            <a:br>
              <a:rPr lang="en-US" sz="1300" dirty="0"/>
            </a:br>
            <a:br>
              <a:rPr lang="en-US" sz="1300" dirty="0"/>
            </a:br>
            <a:endParaRPr lang="en-US" sz="1300" dirty="0"/>
          </a:p>
        </p:txBody>
      </p:sp>
      <p:sp>
        <p:nvSpPr>
          <p:cNvPr id="7" name="Shape 369">
            <a:extLst>
              <a:ext uri="{FF2B5EF4-FFF2-40B4-BE49-F238E27FC236}">
                <a16:creationId xmlns:a16="http://schemas.microsoft.com/office/drawing/2014/main" id="{F1E6B317-490E-4C71-8F30-0E7932A61EA4}"/>
              </a:ext>
            </a:extLst>
          </p:cNvPr>
          <p:cNvSpPr txBox="1">
            <a:spLocks/>
          </p:cNvSpPr>
          <p:nvPr/>
        </p:nvSpPr>
        <p:spPr>
          <a:xfrm>
            <a:off x="553154" y="2906711"/>
            <a:ext cx="2957689" cy="1598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◇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￭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￮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marL="139700" indent="0" algn="ctr">
              <a:buNone/>
            </a:pPr>
            <a:r>
              <a:rPr lang="en-US" sz="1600" u="sng" dirty="0">
                <a:solidFill>
                  <a:srgbClr val="21CFF1"/>
                </a:solidFill>
                <a:latin typeface="Nixie One" panose="020B0604020202020204" charset="0"/>
              </a:rPr>
              <a:t>Development</a:t>
            </a:r>
            <a:endParaRPr lang="en-US" sz="1600" dirty="0">
              <a:latin typeface="Nixie One" panose="020B0604020202020204" charset="0"/>
            </a:endParaRPr>
          </a:p>
          <a:p>
            <a:r>
              <a:rPr lang="en-US" sz="1200" dirty="0"/>
              <a:t>First symptoms can begin during preschool years but typically appear in middle childhood/ adolescence</a:t>
            </a:r>
          </a:p>
          <a:p>
            <a:r>
              <a:rPr lang="en-US" sz="1200" dirty="0"/>
              <a:t>Manifestations of ODD are consistent across development</a:t>
            </a:r>
          </a:p>
          <a:p>
            <a:pPr marL="139700" indent="0">
              <a:buNone/>
            </a:pPr>
            <a:br>
              <a:rPr lang="en-US" sz="1300" dirty="0"/>
            </a:br>
            <a:br>
              <a:rPr lang="en-US" sz="1300" dirty="0"/>
            </a:br>
            <a:endParaRPr lang="en-US" sz="1300" dirty="0"/>
          </a:p>
        </p:txBody>
      </p:sp>
      <p:sp>
        <p:nvSpPr>
          <p:cNvPr id="8" name="Shape 369">
            <a:extLst>
              <a:ext uri="{FF2B5EF4-FFF2-40B4-BE49-F238E27FC236}">
                <a16:creationId xmlns:a16="http://schemas.microsoft.com/office/drawing/2014/main" id="{B4A5F03E-0203-4711-990D-4BB55E740170}"/>
              </a:ext>
            </a:extLst>
          </p:cNvPr>
          <p:cNvSpPr txBox="1">
            <a:spLocks/>
          </p:cNvSpPr>
          <p:nvPr/>
        </p:nvSpPr>
        <p:spPr>
          <a:xfrm>
            <a:off x="3510843" y="996210"/>
            <a:ext cx="2867379" cy="3903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◇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￭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￮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marL="139700" indent="0" algn="ctr">
              <a:buNone/>
            </a:pPr>
            <a:r>
              <a:rPr lang="en-US" sz="1600" u="sng" dirty="0">
                <a:solidFill>
                  <a:srgbClr val="21CFF1"/>
                </a:solidFill>
                <a:latin typeface="Nixie One" panose="020B0604020202020204" charset="0"/>
              </a:rPr>
              <a:t>Risk</a:t>
            </a:r>
            <a:endParaRPr lang="en-US" sz="1600" dirty="0">
              <a:latin typeface="Nixie One" panose="020B0604020202020204" charset="0"/>
            </a:endParaRPr>
          </a:p>
          <a:p>
            <a:r>
              <a:rPr lang="en-US" sz="1200" dirty="0"/>
              <a:t>Maternal smoking </a:t>
            </a:r>
          </a:p>
          <a:p>
            <a:r>
              <a:rPr lang="en-US" sz="1200" dirty="0"/>
              <a:t>Uncontrolled infant temperament</a:t>
            </a:r>
          </a:p>
          <a:p>
            <a:r>
              <a:rPr lang="en-US" sz="1200" dirty="0"/>
              <a:t>Low IQ</a:t>
            </a:r>
          </a:p>
          <a:p>
            <a:r>
              <a:rPr lang="en-US" sz="1200" dirty="0"/>
              <a:t>Parental rejection and neglect</a:t>
            </a:r>
          </a:p>
          <a:p>
            <a:r>
              <a:rPr lang="en-US" sz="1200" dirty="0"/>
              <a:t>Parent criminality and psychopathology</a:t>
            </a:r>
          </a:p>
          <a:p>
            <a:r>
              <a:rPr lang="en-US" sz="1200" dirty="0"/>
              <a:t>Physical and/or sexual abuse</a:t>
            </a:r>
          </a:p>
          <a:p>
            <a:r>
              <a:rPr lang="en-US" sz="1200" dirty="0"/>
              <a:t>Neighborhood/peer/group/ and school influences</a:t>
            </a:r>
          </a:p>
          <a:p>
            <a:r>
              <a:rPr lang="en-US" sz="1200" dirty="0"/>
              <a:t>Reduced autonomic fear conditioning</a:t>
            </a:r>
          </a:p>
          <a:p>
            <a:r>
              <a:rPr lang="en-US" sz="1200" dirty="0"/>
              <a:t>Processing abnormalities in ventral prefrontal cortex and amygdala</a:t>
            </a:r>
          </a:p>
          <a:p>
            <a:endParaRPr lang="en-US" sz="1200" dirty="0"/>
          </a:p>
          <a:p>
            <a:endParaRPr lang="en-US" sz="1200" dirty="0"/>
          </a:p>
          <a:p>
            <a:pPr marL="139700" indent="0">
              <a:buNone/>
            </a:pPr>
            <a:br>
              <a:rPr lang="en-US" sz="1300" dirty="0"/>
            </a:br>
            <a:br>
              <a:rPr lang="en-US" sz="1300" dirty="0"/>
            </a:br>
            <a:endParaRPr lang="en-US" sz="1300" dirty="0"/>
          </a:p>
        </p:txBody>
      </p:sp>
      <p:sp>
        <p:nvSpPr>
          <p:cNvPr id="9" name="Shape 369">
            <a:extLst>
              <a:ext uri="{FF2B5EF4-FFF2-40B4-BE49-F238E27FC236}">
                <a16:creationId xmlns:a16="http://schemas.microsoft.com/office/drawing/2014/main" id="{B6859294-6FE3-45EC-98A1-8D1409ED158B}"/>
              </a:ext>
            </a:extLst>
          </p:cNvPr>
          <p:cNvSpPr txBox="1">
            <a:spLocks/>
          </p:cNvSpPr>
          <p:nvPr/>
        </p:nvSpPr>
        <p:spPr>
          <a:xfrm>
            <a:off x="6096000" y="792704"/>
            <a:ext cx="2957689" cy="2835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◇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￭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￮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marL="139700" indent="0" algn="ctr">
              <a:buNone/>
            </a:pPr>
            <a:r>
              <a:rPr lang="en-US" sz="1600" u="sng" dirty="0">
                <a:solidFill>
                  <a:srgbClr val="21CFF1"/>
                </a:solidFill>
                <a:latin typeface="Nixie One" panose="020B0604020202020204" charset="0"/>
              </a:rPr>
              <a:t>Prognosis</a:t>
            </a:r>
            <a:endParaRPr lang="en-US" sz="1600" dirty="0">
              <a:latin typeface="Nixie One" panose="020B0604020202020204" charset="0"/>
            </a:endParaRPr>
          </a:p>
          <a:p>
            <a:r>
              <a:rPr lang="en-US" sz="1200" dirty="0"/>
              <a:t>Increased incarceration</a:t>
            </a:r>
          </a:p>
          <a:p>
            <a:r>
              <a:rPr lang="en-US" sz="1200" dirty="0"/>
              <a:t>CD children experience high rates of early risky behavior and reckless sexual behavior</a:t>
            </a:r>
          </a:p>
          <a:p>
            <a:r>
              <a:rPr lang="en-US" sz="1200" dirty="0"/>
              <a:t>High rates of comorbidity with ADHD, bipolar disorders anxiety disorders, depressive disorders, learning disorders, communication disorders, and substance abuse disorders</a:t>
            </a:r>
          </a:p>
          <a:p>
            <a:r>
              <a:rPr lang="en-US" sz="1200" dirty="0"/>
              <a:t>Anti-social personality disorder must be assessed as well in severe CD cases</a:t>
            </a:r>
          </a:p>
          <a:p>
            <a:endParaRPr lang="en-US" sz="1200" dirty="0"/>
          </a:p>
          <a:p>
            <a:pPr marL="139700" indent="0">
              <a:buNone/>
            </a:pPr>
            <a:endParaRPr lang="en-US" sz="1200" dirty="0"/>
          </a:p>
          <a:p>
            <a:pPr marL="139700" indent="0">
              <a:buNone/>
            </a:pPr>
            <a:br>
              <a:rPr lang="en-US" sz="1300" dirty="0"/>
            </a:br>
            <a:br>
              <a:rPr lang="en-US" sz="1300" dirty="0"/>
            </a:b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86473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95BA78-4562-4166-89BA-A31D54378E6F}"/>
              </a:ext>
            </a:extLst>
          </p:cNvPr>
          <p:cNvSpPr txBox="1"/>
          <p:nvPr/>
        </p:nvSpPr>
        <p:spPr>
          <a:xfrm>
            <a:off x="1794934" y="0"/>
            <a:ext cx="71345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DBD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 panose="020B0604020202020204" charset="0"/>
              </a:rPr>
              <a:t>Not bad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 panose="020B0604020202020204" charset="0"/>
              </a:rPr>
              <a:t>children</a:t>
            </a:r>
            <a:r>
              <a:rPr lang="en-US" sz="2000" b="1" dirty="0">
                <a:solidFill>
                  <a:srgbClr val="FDBD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 panose="020B0604020202020204" charset="0"/>
              </a:rPr>
              <a:t>, but bad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 panose="020B0604020202020204" charset="0"/>
              </a:rPr>
              <a:t>behavior</a:t>
            </a:r>
            <a:r>
              <a:rPr lang="en-US" sz="2000" b="1" dirty="0">
                <a:solidFill>
                  <a:srgbClr val="FDBD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 panose="020B0604020202020204" charset="0"/>
              </a:rPr>
              <a:t> – neurobiological research suggests:</a:t>
            </a:r>
          </a:p>
        </p:txBody>
      </p:sp>
      <p:grpSp>
        <p:nvGrpSpPr>
          <p:cNvPr id="3" name="Shape 655">
            <a:extLst>
              <a:ext uri="{FF2B5EF4-FFF2-40B4-BE49-F238E27FC236}">
                <a16:creationId xmlns:a16="http://schemas.microsoft.com/office/drawing/2014/main" id="{692C62C0-4584-4E1C-B13D-CBA4F33F0586}"/>
              </a:ext>
            </a:extLst>
          </p:cNvPr>
          <p:cNvGrpSpPr/>
          <p:nvPr/>
        </p:nvGrpSpPr>
        <p:grpSpPr>
          <a:xfrm>
            <a:off x="1635037" y="4164611"/>
            <a:ext cx="417101" cy="673290"/>
            <a:chOff x="3984000" y="1594200"/>
            <a:chExt cx="357800" cy="506800"/>
          </a:xfrm>
        </p:grpSpPr>
        <p:sp>
          <p:nvSpPr>
            <p:cNvPr id="4" name="Shape 656">
              <a:extLst>
                <a:ext uri="{FF2B5EF4-FFF2-40B4-BE49-F238E27FC236}">
                  <a16:creationId xmlns:a16="http://schemas.microsoft.com/office/drawing/2014/main" id="{F39A4C09-86AE-4A7F-951D-D881C5FD3022}"/>
                </a:ext>
              </a:extLst>
            </p:cNvPr>
            <p:cNvSpPr/>
            <p:nvPr/>
          </p:nvSpPr>
          <p:spPr>
            <a:xfrm>
              <a:off x="3984000" y="1597875"/>
              <a:ext cx="44575" cy="503125"/>
            </a:xfrm>
            <a:custGeom>
              <a:avLst/>
              <a:gdLst/>
              <a:ahLst/>
              <a:cxnLst/>
              <a:rect l="0" t="0" r="0" b="0"/>
              <a:pathLst>
                <a:path w="1783" h="20125" extrusionOk="0">
                  <a:moveTo>
                    <a:pt x="391" y="0"/>
                  </a:moveTo>
                  <a:lnTo>
                    <a:pt x="293" y="25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4" y="391"/>
                  </a:lnTo>
                  <a:lnTo>
                    <a:pt x="0" y="489"/>
                  </a:lnTo>
                  <a:lnTo>
                    <a:pt x="0" y="20125"/>
                  </a:lnTo>
                  <a:lnTo>
                    <a:pt x="1783" y="20125"/>
                  </a:lnTo>
                  <a:lnTo>
                    <a:pt x="1783" y="489"/>
                  </a:lnTo>
                  <a:lnTo>
                    <a:pt x="1783" y="391"/>
                  </a:lnTo>
                  <a:lnTo>
                    <a:pt x="1734" y="293"/>
                  </a:lnTo>
                  <a:lnTo>
                    <a:pt x="1710" y="220"/>
                  </a:lnTo>
                  <a:lnTo>
                    <a:pt x="1636" y="147"/>
                  </a:lnTo>
                  <a:lnTo>
                    <a:pt x="1563" y="73"/>
                  </a:lnTo>
                  <a:lnTo>
                    <a:pt x="1490" y="25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Shape 657">
              <a:extLst>
                <a:ext uri="{FF2B5EF4-FFF2-40B4-BE49-F238E27FC236}">
                  <a16:creationId xmlns:a16="http://schemas.microsoft.com/office/drawing/2014/main" id="{C6E6C4BE-1F8D-4433-A086-0507E2BA4B14}"/>
                </a:ext>
              </a:extLst>
            </p:cNvPr>
            <p:cNvSpPr/>
            <p:nvPr/>
          </p:nvSpPr>
          <p:spPr>
            <a:xfrm>
              <a:off x="4041375" y="1594200"/>
              <a:ext cx="300425" cy="229600"/>
            </a:xfrm>
            <a:custGeom>
              <a:avLst/>
              <a:gdLst/>
              <a:ahLst/>
              <a:cxnLst/>
              <a:rect l="0" t="0" r="0" b="0"/>
              <a:pathLst>
                <a:path w="12017" h="9184" extrusionOk="0">
                  <a:moveTo>
                    <a:pt x="2541" y="1"/>
                  </a:moveTo>
                  <a:lnTo>
                    <a:pt x="2174" y="25"/>
                  </a:lnTo>
                  <a:lnTo>
                    <a:pt x="1808" y="74"/>
                  </a:lnTo>
                  <a:lnTo>
                    <a:pt x="1442" y="123"/>
                  </a:lnTo>
                  <a:lnTo>
                    <a:pt x="1100" y="245"/>
                  </a:lnTo>
                  <a:lnTo>
                    <a:pt x="734" y="367"/>
                  </a:lnTo>
                  <a:lnTo>
                    <a:pt x="367" y="538"/>
                  </a:lnTo>
                  <a:lnTo>
                    <a:pt x="1" y="758"/>
                  </a:lnTo>
                  <a:lnTo>
                    <a:pt x="1" y="8427"/>
                  </a:lnTo>
                  <a:lnTo>
                    <a:pt x="367" y="8207"/>
                  </a:lnTo>
                  <a:lnTo>
                    <a:pt x="734" y="8036"/>
                  </a:lnTo>
                  <a:lnTo>
                    <a:pt x="1100" y="7889"/>
                  </a:lnTo>
                  <a:lnTo>
                    <a:pt x="1442" y="7792"/>
                  </a:lnTo>
                  <a:lnTo>
                    <a:pt x="1808" y="7718"/>
                  </a:lnTo>
                  <a:lnTo>
                    <a:pt x="2174" y="7694"/>
                  </a:lnTo>
                  <a:lnTo>
                    <a:pt x="2541" y="7670"/>
                  </a:lnTo>
                  <a:lnTo>
                    <a:pt x="2883" y="7694"/>
                  </a:lnTo>
                  <a:lnTo>
                    <a:pt x="3249" y="7718"/>
                  </a:lnTo>
                  <a:lnTo>
                    <a:pt x="3615" y="7767"/>
                  </a:lnTo>
                  <a:lnTo>
                    <a:pt x="3982" y="7840"/>
                  </a:lnTo>
                  <a:lnTo>
                    <a:pt x="4324" y="7914"/>
                  </a:lnTo>
                  <a:lnTo>
                    <a:pt x="5056" y="8134"/>
                  </a:lnTo>
                  <a:lnTo>
                    <a:pt x="5765" y="8353"/>
                  </a:lnTo>
                  <a:lnTo>
                    <a:pt x="6497" y="8573"/>
                  </a:lnTo>
                  <a:lnTo>
                    <a:pt x="7206" y="8793"/>
                  </a:lnTo>
                  <a:lnTo>
                    <a:pt x="7938" y="8988"/>
                  </a:lnTo>
                  <a:lnTo>
                    <a:pt x="8305" y="9062"/>
                  </a:lnTo>
                  <a:lnTo>
                    <a:pt x="8647" y="9110"/>
                  </a:lnTo>
                  <a:lnTo>
                    <a:pt x="9013" y="9159"/>
                  </a:lnTo>
                  <a:lnTo>
                    <a:pt x="9379" y="9184"/>
                  </a:lnTo>
                  <a:lnTo>
                    <a:pt x="9746" y="9159"/>
                  </a:lnTo>
                  <a:lnTo>
                    <a:pt x="10088" y="9135"/>
                  </a:lnTo>
                  <a:lnTo>
                    <a:pt x="10454" y="9086"/>
                  </a:lnTo>
                  <a:lnTo>
                    <a:pt x="10820" y="8988"/>
                  </a:lnTo>
                  <a:lnTo>
                    <a:pt x="11187" y="8866"/>
                  </a:lnTo>
                  <a:lnTo>
                    <a:pt x="11529" y="8695"/>
                  </a:lnTo>
                  <a:lnTo>
                    <a:pt x="11699" y="8598"/>
                  </a:lnTo>
                  <a:lnTo>
                    <a:pt x="11822" y="8500"/>
                  </a:lnTo>
                  <a:lnTo>
                    <a:pt x="11895" y="8378"/>
                  </a:lnTo>
                  <a:lnTo>
                    <a:pt x="11968" y="8256"/>
                  </a:lnTo>
                  <a:lnTo>
                    <a:pt x="12017" y="8134"/>
                  </a:lnTo>
                  <a:lnTo>
                    <a:pt x="12017" y="8011"/>
                  </a:lnTo>
                  <a:lnTo>
                    <a:pt x="11968" y="7914"/>
                  </a:lnTo>
                  <a:lnTo>
                    <a:pt x="11919" y="7816"/>
                  </a:lnTo>
                  <a:lnTo>
                    <a:pt x="11529" y="7425"/>
                  </a:lnTo>
                  <a:lnTo>
                    <a:pt x="11138" y="6961"/>
                  </a:lnTo>
                  <a:lnTo>
                    <a:pt x="10771" y="6473"/>
                  </a:lnTo>
                  <a:lnTo>
                    <a:pt x="10381" y="5960"/>
                  </a:lnTo>
                  <a:lnTo>
                    <a:pt x="10307" y="5813"/>
                  </a:lnTo>
                  <a:lnTo>
                    <a:pt x="10259" y="5667"/>
                  </a:lnTo>
                  <a:lnTo>
                    <a:pt x="10234" y="5496"/>
                  </a:lnTo>
                  <a:lnTo>
                    <a:pt x="10210" y="5300"/>
                  </a:lnTo>
                  <a:lnTo>
                    <a:pt x="10234" y="5130"/>
                  </a:lnTo>
                  <a:lnTo>
                    <a:pt x="10259" y="4959"/>
                  </a:lnTo>
                  <a:lnTo>
                    <a:pt x="10307" y="4788"/>
                  </a:lnTo>
                  <a:lnTo>
                    <a:pt x="10381" y="4617"/>
                  </a:lnTo>
                  <a:lnTo>
                    <a:pt x="10771" y="3884"/>
                  </a:lnTo>
                  <a:lnTo>
                    <a:pt x="11138" y="3127"/>
                  </a:lnTo>
                  <a:lnTo>
                    <a:pt x="11529" y="2345"/>
                  </a:lnTo>
                  <a:lnTo>
                    <a:pt x="11919" y="1490"/>
                  </a:lnTo>
                  <a:lnTo>
                    <a:pt x="11993" y="1320"/>
                  </a:lnTo>
                  <a:lnTo>
                    <a:pt x="12017" y="1173"/>
                  </a:lnTo>
                  <a:lnTo>
                    <a:pt x="12017" y="1051"/>
                  </a:lnTo>
                  <a:lnTo>
                    <a:pt x="11968" y="978"/>
                  </a:lnTo>
                  <a:lnTo>
                    <a:pt x="11895" y="953"/>
                  </a:lnTo>
                  <a:lnTo>
                    <a:pt x="11822" y="929"/>
                  </a:lnTo>
                  <a:lnTo>
                    <a:pt x="11699" y="978"/>
                  </a:lnTo>
                  <a:lnTo>
                    <a:pt x="11529" y="1026"/>
                  </a:lnTo>
                  <a:lnTo>
                    <a:pt x="11187" y="1197"/>
                  </a:lnTo>
                  <a:lnTo>
                    <a:pt x="10820" y="1320"/>
                  </a:lnTo>
                  <a:lnTo>
                    <a:pt x="10454" y="1417"/>
                  </a:lnTo>
                  <a:lnTo>
                    <a:pt x="10088" y="1466"/>
                  </a:lnTo>
                  <a:lnTo>
                    <a:pt x="9746" y="1515"/>
                  </a:lnTo>
                  <a:lnTo>
                    <a:pt x="9379" y="1515"/>
                  </a:lnTo>
                  <a:lnTo>
                    <a:pt x="9013" y="1490"/>
                  </a:lnTo>
                  <a:lnTo>
                    <a:pt x="8647" y="1466"/>
                  </a:lnTo>
                  <a:lnTo>
                    <a:pt x="8305" y="1393"/>
                  </a:lnTo>
                  <a:lnTo>
                    <a:pt x="7938" y="1320"/>
                  </a:lnTo>
                  <a:lnTo>
                    <a:pt x="7206" y="1149"/>
                  </a:lnTo>
                  <a:lnTo>
                    <a:pt x="6497" y="929"/>
                  </a:lnTo>
                  <a:lnTo>
                    <a:pt x="5765" y="685"/>
                  </a:lnTo>
                  <a:lnTo>
                    <a:pt x="5056" y="465"/>
                  </a:lnTo>
                  <a:lnTo>
                    <a:pt x="4324" y="269"/>
                  </a:lnTo>
                  <a:lnTo>
                    <a:pt x="3982" y="172"/>
                  </a:lnTo>
                  <a:lnTo>
                    <a:pt x="3615" y="98"/>
                  </a:lnTo>
                  <a:lnTo>
                    <a:pt x="3249" y="50"/>
                  </a:lnTo>
                  <a:lnTo>
                    <a:pt x="2883" y="25"/>
                  </a:lnTo>
                  <a:lnTo>
                    <a:pt x="254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B6425CBE-E1A6-412F-86BF-C42855E9CDE1}"/>
              </a:ext>
            </a:extLst>
          </p:cNvPr>
          <p:cNvSpPr txBox="1"/>
          <p:nvPr/>
        </p:nvSpPr>
        <p:spPr>
          <a:xfrm>
            <a:off x="2393245" y="573038"/>
            <a:ext cx="59379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B0F0"/>
                </a:solidFill>
                <a:latin typeface="Nixie One" panose="020B0604020202020204" charset="0"/>
              </a:rPr>
              <a:t>Bad behavior is controlled by: </a:t>
            </a:r>
            <a:r>
              <a:rPr lang="en-US" sz="1600" dirty="0">
                <a:solidFill>
                  <a:srgbClr val="FFFF00"/>
                </a:solidFill>
                <a:latin typeface="Nixie One" panose="020B0604020202020204" charset="0"/>
              </a:rPr>
              <a:t>punishment</a:t>
            </a:r>
            <a:r>
              <a:rPr lang="en-US" sz="1600" dirty="0">
                <a:solidFill>
                  <a:srgbClr val="00B0F0"/>
                </a:solidFill>
                <a:latin typeface="Nixie One" panose="020B0604020202020204" charset="0"/>
              </a:rPr>
              <a:t> processing, </a:t>
            </a:r>
            <a:r>
              <a:rPr lang="en-US" sz="1600" dirty="0">
                <a:solidFill>
                  <a:srgbClr val="FFFF00"/>
                </a:solidFill>
                <a:latin typeface="Nixie One" panose="020B0604020202020204" charset="0"/>
              </a:rPr>
              <a:t>reward </a:t>
            </a:r>
            <a:r>
              <a:rPr lang="en-US" sz="1600" dirty="0">
                <a:solidFill>
                  <a:srgbClr val="00B0F0"/>
                </a:solidFill>
                <a:latin typeface="Nixie One" panose="020B0604020202020204" charset="0"/>
              </a:rPr>
              <a:t>processing, and </a:t>
            </a:r>
            <a:r>
              <a:rPr lang="en-US" sz="1600" dirty="0">
                <a:solidFill>
                  <a:srgbClr val="FFFF00"/>
                </a:solidFill>
                <a:latin typeface="Nixie One" panose="020B0604020202020204" charset="0"/>
              </a:rPr>
              <a:t>cognitive</a:t>
            </a:r>
            <a:r>
              <a:rPr lang="en-US" sz="1600" dirty="0">
                <a:solidFill>
                  <a:srgbClr val="00B0F0"/>
                </a:solidFill>
                <a:latin typeface="Nixie One" panose="020B0604020202020204" charset="0"/>
              </a:rPr>
              <a:t> control.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3F19E7-AAAC-4B87-AA03-B76871A15208}"/>
              </a:ext>
            </a:extLst>
          </p:cNvPr>
          <p:cNvSpPr txBox="1"/>
          <p:nvPr/>
        </p:nvSpPr>
        <p:spPr>
          <a:xfrm>
            <a:off x="522788" y="1142633"/>
            <a:ext cx="26416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 panose="020B0604020202020204" charset="0"/>
              </a:rPr>
              <a:t>Punishment</a:t>
            </a:r>
          </a:p>
          <a:p>
            <a:pPr marL="285750" indent="-285750"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Impaired fear conditioning</a:t>
            </a:r>
          </a:p>
          <a:p>
            <a:pPr marL="285750" indent="-285750"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Reduced cortisol reactivity to stress</a:t>
            </a:r>
          </a:p>
          <a:p>
            <a:pPr marL="285750" indent="-285750"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Amygdala </a:t>
            </a:r>
            <a:r>
              <a:rPr lang="en-US" dirty="0" err="1">
                <a:solidFill>
                  <a:srgbClr val="21CFF1"/>
                </a:solidFill>
                <a:latin typeface="Nixie One" panose="020B0604020202020204" charset="0"/>
              </a:rPr>
              <a:t>hyporeactivity</a:t>
            </a: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 to negative stimuli</a:t>
            </a:r>
          </a:p>
          <a:p>
            <a:pPr marL="285750" indent="-285750"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Altered serotonin and noradrenaline neurotransmission </a:t>
            </a:r>
          </a:p>
          <a:p>
            <a:pPr algn="ctr"/>
            <a:r>
              <a:rPr lang="en-US" dirty="0">
                <a:solidFill>
                  <a:srgbClr val="FDBD01"/>
                </a:solidFill>
                <a:latin typeface="Nixie One" panose="020B0604020202020204" charset="0"/>
              </a:rPr>
              <a:t>All suggest low punishment sensitivity</a:t>
            </a:r>
            <a:endParaRPr lang="en-US" b="1" dirty="0">
              <a:solidFill>
                <a:srgbClr val="FDBD0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xie One" panose="020B060402020202020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CA16FC-34CE-423E-A15E-580AC516CAEA}"/>
              </a:ext>
            </a:extLst>
          </p:cNvPr>
          <p:cNvSpPr/>
          <p:nvPr/>
        </p:nvSpPr>
        <p:spPr>
          <a:xfrm>
            <a:off x="3198253" y="1075729"/>
            <a:ext cx="3010635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 panose="020B0604020202020204" charset="0"/>
              </a:rPr>
              <a:t>Reward</a:t>
            </a:r>
          </a:p>
          <a:p>
            <a:pPr marL="285750" indent="-285750"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Sympathetic nervous system </a:t>
            </a:r>
            <a:r>
              <a:rPr lang="en-US" dirty="0" err="1">
                <a:solidFill>
                  <a:srgbClr val="21CFF1"/>
                </a:solidFill>
                <a:latin typeface="Nixie One" panose="020B0604020202020204" charset="0"/>
              </a:rPr>
              <a:t>hyporeactivity</a:t>
            </a: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 to incentives</a:t>
            </a:r>
          </a:p>
          <a:p>
            <a:pPr marL="285750" indent="-285750"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Low basal heart rate associated with sensation seeking</a:t>
            </a:r>
          </a:p>
          <a:p>
            <a:pPr marL="285750" indent="-285750"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Orbitofrontal cortex </a:t>
            </a:r>
            <a:r>
              <a:rPr lang="en-US" dirty="0" err="1">
                <a:solidFill>
                  <a:srgbClr val="21CFF1"/>
                </a:solidFill>
                <a:latin typeface="Nixie One" panose="020B0604020202020204" charset="0"/>
              </a:rPr>
              <a:t>hyporeactivity</a:t>
            </a: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 to rewards</a:t>
            </a:r>
          </a:p>
          <a:p>
            <a:pPr marL="285750" indent="-285750"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Altered dopamine functioning </a:t>
            </a:r>
          </a:p>
          <a:p>
            <a:pPr algn="ctr"/>
            <a:r>
              <a:rPr lang="en-US" dirty="0">
                <a:solidFill>
                  <a:srgbClr val="FDBD01"/>
                </a:solidFill>
                <a:latin typeface="Nixie One" panose="020B0604020202020204" charset="0"/>
              </a:rPr>
              <a:t>All suggest a hyposensitivity to reward</a:t>
            </a:r>
            <a:endParaRPr lang="en-US" b="1" dirty="0">
              <a:solidFill>
                <a:srgbClr val="FDBD0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xie One" panose="020B060402020202020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3CF3B2-A1AC-465A-9774-E5F0562AAC47}"/>
              </a:ext>
            </a:extLst>
          </p:cNvPr>
          <p:cNvSpPr/>
          <p:nvPr/>
        </p:nvSpPr>
        <p:spPr>
          <a:xfrm>
            <a:off x="6128033" y="1098811"/>
            <a:ext cx="3008176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 panose="020B0604020202020204" charset="0"/>
              </a:rPr>
              <a:t>Cognitive</a:t>
            </a:r>
          </a:p>
          <a:p>
            <a:pPr marL="285750" indent="-285750"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Impairments in executive functions </a:t>
            </a:r>
            <a:r>
              <a:rPr lang="en-US" sz="1100" dirty="0">
                <a:solidFill>
                  <a:schemeClr val="bg1"/>
                </a:solidFill>
                <a:latin typeface="Nixie One" panose="020B0604020202020204" charset="0"/>
              </a:rPr>
              <a:t>(especially when motivational factors are involved)</a:t>
            </a:r>
          </a:p>
          <a:p>
            <a:pPr marL="285750" indent="-285750"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Structural deficits</a:t>
            </a:r>
          </a:p>
          <a:p>
            <a:pPr marL="285750" indent="-285750"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1CFF1"/>
                </a:solidFill>
                <a:latin typeface="Nixie One" panose="020B0604020202020204" charset="0"/>
              </a:rPr>
              <a:t>Impaired functioning of the paralimbic system encompassing the orbitofrontal and cingulate cortex</a:t>
            </a:r>
          </a:p>
          <a:p>
            <a:pPr algn="ctr"/>
            <a:r>
              <a:rPr lang="en-US" dirty="0">
                <a:solidFill>
                  <a:srgbClr val="FDBD01"/>
                </a:solidFill>
                <a:latin typeface="Nixie One" panose="020B0604020202020204" charset="0"/>
              </a:rPr>
              <a:t>All suggest impaired cognitive control over emotional behavior</a:t>
            </a:r>
            <a:endParaRPr lang="en-US" b="1" dirty="0">
              <a:solidFill>
                <a:srgbClr val="FDBD0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xie One" panose="020B060402020202020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B10AFB-0110-494C-83D7-304C3EF16E2D}"/>
              </a:ext>
            </a:extLst>
          </p:cNvPr>
          <p:cNvSpPr txBox="1"/>
          <p:nvPr/>
        </p:nvSpPr>
        <p:spPr>
          <a:xfrm>
            <a:off x="2111023" y="4085758"/>
            <a:ext cx="60169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DBD01"/>
                </a:solidFill>
                <a:latin typeface="Nixie One" panose="020B0604020202020204" charset="0"/>
              </a:rPr>
              <a:t>This is all important because adequate functioning of the these </a:t>
            </a:r>
            <a:r>
              <a:rPr lang="en-US" sz="1600" dirty="0">
                <a:solidFill>
                  <a:srgbClr val="FFFF00"/>
                </a:solidFill>
                <a:latin typeface="Nixie One" panose="020B0604020202020204" charset="0"/>
              </a:rPr>
              <a:t>three mental domains </a:t>
            </a:r>
            <a:r>
              <a:rPr lang="en-US" sz="1600" dirty="0">
                <a:solidFill>
                  <a:srgbClr val="FDBD01"/>
                </a:solidFill>
                <a:latin typeface="Nixie One" panose="020B0604020202020204" charset="0"/>
              </a:rPr>
              <a:t>is necessary for adaptive social behavior and development.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37F9B3-283D-488C-A2CE-5A1E0D6C16F6}"/>
              </a:ext>
            </a:extLst>
          </p:cNvPr>
          <p:cNvSpPr txBox="1"/>
          <p:nvPr/>
        </p:nvSpPr>
        <p:spPr>
          <a:xfrm>
            <a:off x="6579502" y="4782114"/>
            <a:ext cx="2105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(</a:t>
            </a:r>
            <a:r>
              <a:rPr lang="en-US" altLang="en-US" dirty="0" err="1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Knafo</a:t>
            </a:r>
            <a:r>
              <a:rPr lang="en-US" altLang="en-US" dirty="0">
                <a:solidFill>
                  <a:schemeClr val="bg1"/>
                </a:solidFill>
                <a:latin typeface="Nixie One" panose="020B0604020202020204" charset="0"/>
                <a:cs typeface="Arial" panose="020B0604020202020204" pitchFamily="34" charset="0"/>
              </a:rPr>
              <a:t> et al., 2013)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398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 txBox="1">
            <a:spLocks noGrp="1"/>
          </p:cNvSpPr>
          <p:nvPr>
            <p:ph type="title" idx="4294967295"/>
          </p:nvPr>
        </p:nvSpPr>
        <p:spPr>
          <a:xfrm>
            <a:off x="2867378" y="130087"/>
            <a:ext cx="5429047" cy="104111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tell </a:t>
            </a:r>
            <a:r>
              <a:rPr lang="en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difference between CD and ODD?</a:t>
            </a:r>
            <a:endParaRPr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1" name="Shape 401"/>
          <p:cNvSpPr txBox="1">
            <a:spLocks noGrp="1"/>
          </p:cNvSpPr>
          <p:nvPr>
            <p:ph type="body" idx="4294967295"/>
          </p:nvPr>
        </p:nvSpPr>
        <p:spPr>
          <a:xfrm>
            <a:off x="3531306" y="1171204"/>
            <a:ext cx="5206294" cy="28815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1500" dirty="0">
                <a:solidFill>
                  <a:schemeClr val="bg1"/>
                </a:solidFill>
                <a:latin typeface="Nixie One" panose="020B0604020202020204" charset="0"/>
              </a:rPr>
              <a:t>“Kids with ODD often lose their tempers, argue, resist rules and discipline, refuse to comply with directions and in general have a low frustration tolerance. The defining characteristic is a fight against being controlled ▬ </a:t>
            </a:r>
            <a:r>
              <a:rPr lang="en-US" sz="1500" i="1" dirty="0">
                <a:solidFill>
                  <a:schemeClr val="bg1"/>
                </a:solidFill>
                <a:latin typeface="Nixie One" panose="020B0604020202020204" charset="0"/>
              </a:rPr>
              <a:t>Conduct disorder</a:t>
            </a:r>
            <a:r>
              <a:rPr lang="en-US" sz="1500" dirty="0">
                <a:solidFill>
                  <a:schemeClr val="bg1"/>
                </a:solidFill>
                <a:latin typeface="Nixie One" panose="020B0604020202020204" charset="0"/>
              </a:rPr>
              <a:t> is used to describe an older child or adolescent who has moved into a pattern of violating the rights of others: intimidation or aggression toward people or animals, stealing or the deliberate destruction of property” (Abraham, </a:t>
            </a:r>
            <a:r>
              <a:rPr lang="en-US" sz="1500" dirty="0" err="1">
                <a:solidFill>
                  <a:schemeClr val="bg1"/>
                </a:solidFill>
                <a:latin typeface="Nixie One" panose="020B0604020202020204" charset="0"/>
              </a:rPr>
              <a:t>Studaker-Cordner</a:t>
            </a:r>
            <a:r>
              <a:rPr lang="en-US" sz="1500" dirty="0">
                <a:solidFill>
                  <a:schemeClr val="bg1"/>
                </a:solidFill>
                <a:latin typeface="Nixie One" panose="020B0604020202020204" charset="0"/>
              </a:rPr>
              <a:t> &amp; Lehman, </a:t>
            </a:r>
            <a:r>
              <a:rPr lang="en-US" sz="1500" dirty="0" err="1">
                <a:solidFill>
                  <a:schemeClr val="bg1"/>
                </a:solidFill>
                <a:latin typeface="Nixie One" panose="020B0604020202020204" charset="0"/>
              </a:rPr>
              <a:t>n.d.</a:t>
            </a:r>
            <a:r>
              <a:rPr lang="en-US" sz="1500" dirty="0">
                <a:solidFill>
                  <a:schemeClr val="bg1"/>
                </a:solidFill>
                <a:latin typeface="Nixie One" panose="020B0604020202020204" charset="0"/>
              </a:rPr>
              <a:t>)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/>
              <a:t> </a:t>
            </a:r>
            <a:endParaRPr dirty="0"/>
          </a:p>
        </p:txBody>
      </p:sp>
      <p:pic>
        <p:nvPicPr>
          <p:cNvPr id="402" name="Shape 40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0" y="1420306"/>
            <a:ext cx="3531306" cy="2768600"/>
          </a:xfrm>
          <a:prstGeom prst="hexagon">
            <a:avLst>
              <a:gd name="adj" fmla="val 28504"/>
              <a:gd name="vf" fmla="val 115470"/>
            </a:avLst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9887A6D-C2F5-416B-A285-8EC949B936EB}"/>
              </a:ext>
            </a:extLst>
          </p:cNvPr>
          <p:cNvSpPr txBox="1"/>
          <p:nvPr/>
        </p:nvSpPr>
        <p:spPr>
          <a:xfrm>
            <a:off x="3222523" y="3960954"/>
            <a:ext cx="47187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1CFF1"/>
                </a:solidFill>
                <a:latin typeface="Nixie One" panose="020B0604020202020204" charset="0"/>
              </a:rPr>
              <a:t>A </a:t>
            </a:r>
            <a:r>
              <a:rPr lang="en-US" b="1" dirty="0">
                <a:solidFill>
                  <a:srgbClr val="FDBD01"/>
                </a:solidFill>
                <a:latin typeface="Nixie One" panose="020B0604020202020204" charset="0"/>
              </a:rPr>
              <a:t>key difference </a:t>
            </a:r>
            <a:r>
              <a:rPr lang="en-US" b="1" dirty="0">
                <a:solidFill>
                  <a:srgbClr val="21CFF1"/>
                </a:solidFill>
                <a:latin typeface="Nixie One" panose="020B0604020202020204" charset="0"/>
              </a:rPr>
              <a:t>is control and who is doing the control. Children with ODD will fight against being controlled. Those with CD will fight against being controlled and attempt to control others.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Shape 413"/>
          <p:cNvSpPr txBox="1">
            <a:spLocks noGrp="1"/>
          </p:cNvSpPr>
          <p:nvPr>
            <p:ph type="title" idx="4294967295"/>
          </p:nvPr>
        </p:nvSpPr>
        <p:spPr>
          <a:xfrm>
            <a:off x="1774172" y="0"/>
            <a:ext cx="7298411" cy="91052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Similarities </a:t>
            </a:r>
            <a:r>
              <a:rPr lang="en-US" dirty="0">
                <a:solidFill>
                  <a:srgbClr val="FDBD01"/>
                </a:solidFill>
              </a:rPr>
              <a:t>and</a:t>
            </a:r>
            <a:r>
              <a:rPr lang="en-US" dirty="0"/>
              <a:t> Differences</a:t>
            </a:r>
            <a:endParaRPr dirty="0"/>
          </a:p>
        </p:txBody>
      </p:sp>
      <p:sp>
        <p:nvSpPr>
          <p:cNvPr id="414" name="Shape 414"/>
          <p:cNvSpPr/>
          <p:nvPr/>
        </p:nvSpPr>
        <p:spPr>
          <a:xfrm>
            <a:off x="101599" y="910523"/>
            <a:ext cx="5350933" cy="3774366"/>
          </a:xfrm>
          <a:prstGeom prst="hexagon">
            <a:avLst>
              <a:gd name="adj" fmla="val 29110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7" name="Shape 414">
            <a:extLst>
              <a:ext uri="{FF2B5EF4-FFF2-40B4-BE49-F238E27FC236}">
                <a16:creationId xmlns:a16="http://schemas.microsoft.com/office/drawing/2014/main" id="{379C4CDE-A02F-4A1E-9A0C-A0EE533EC890}"/>
              </a:ext>
            </a:extLst>
          </p:cNvPr>
          <p:cNvSpPr/>
          <p:nvPr/>
        </p:nvSpPr>
        <p:spPr>
          <a:xfrm>
            <a:off x="3793067" y="910522"/>
            <a:ext cx="5350933" cy="3774367"/>
          </a:xfrm>
          <a:prstGeom prst="hexagon">
            <a:avLst>
              <a:gd name="adj" fmla="val 29110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5498D6-F8FE-4A44-9248-C34797A56BC7}"/>
              </a:ext>
            </a:extLst>
          </p:cNvPr>
          <p:cNvSpPr txBox="1"/>
          <p:nvPr/>
        </p:nvSpPr>
        <p:spPr>
          <a:xfrm>
            <a:off x="1557867" y="896206"/>
            <a:ext cx="2314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rgbClr val="21CFF1"/>
                </a:solidFill>
                <a:latin typeface="Nixie One" panose="020B0604020202020204" charset="0"/>
              </a:rPr>
              <a:t>Conduct Disorder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8EA348-F4DF-4E13-989B-0943CE911408}"/>
              </a:ext>
            </a:extLst>
          </p:cNvPr>
          <p:cNvSpPr txBox="1"/>
          <p:nvPr/>
        </p:nvSpPr>
        <p:spPr>
          <a:xfrm>
            <a:off x="5249331" y="864516"/>
            <a:ext cx="2314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rgbClr val="21CFF1"/>
                </a:solidFill>
                <a:latin typeface="Nixie One" panose="020B0604020202020204" charset="0"/>
              </a:rPr>
              <a:t>Oppositional Defiant Disorder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3B64C3-48DD-4675-9C0B-38B6C4DB3BA9}"/>
              </a:ext>
            </a:extLst>
          </p:cNvPr>
          <p:cNvSpPr txBox="1"/>
          <p:nvPr/>
        </p:nvSpPr>
        <p:spPr>
          <a:xfrm>
            <a:off x="4030133" y="1955604"/>
            <a:ext cx="11853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dirty="0">
                <a:solidFill>
                  <a:srgbClr val="FDBD01"/>
                </a:solidFill>
                <a:latin typeface="Nixie One" panose="020B0604020202020204" charset="0"/>
              </a:rPr>
              <a:t>Conflict with authority figures</a:t>
            </a:r>
          </a:p>
          <a:p>
            <a:pPr algn="ctr"/>
            <a:endParaRPr lang="en-US" sz="1350" dirty="0">
              <a:solidFill>
                <a:srgbClr val="21CFF1"/>
              </a:solidFill>
              <a:latin typeface="Nixie One" panose="020B0604020202020204" charset="0"/>
            </a:endParaRPr>
          </a:p>
          <a:p>
            <a:pPr algn="ctr"/>
            <a:r>
              <a:rPr lang="en-US" sz="1350" dirty="0">
                <a:solidFill>
                  <a:srgbClr val="FDBD01"/>
                </a:solidFill>
                <a:latin typeface="Nixie One" panose="020B0604020202020204" charset="0"/>
              </a:rPr>
              <a:t>Comorbid disorders</a:t>
            </a:r>
          </a:p>
          <a:p>
            <a:endParaRPr lang="en-US" dirty="0">
              <a:solidFill>
                <a:srgbClr val="21CFF1"/>
              </a:solidFill>
              <a:latin typeface="Nixie One" panose="020B0604020202020204" charset="0"/>
            </a:endParaRPr>
          </a:p>
          <a:p>
            <a:endParaRPr lang="en-US" dirty="0">
              <a:solidFill>
                <a:srgbClr val="21CFF1"/>
              </a:solidFill>
              <a:latin typeface="Nixie One" panose="020B060402020202020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0FDD58-1756-402A-8332-9099FFE04718}"/>
              </a:ext>
            </a:extLst>
          </p:cNvPr>
          <p:cNvSpPr txBox="1"/>
          <p:nvPr/>
        </p:nvSpPr>
        <p:spPr>
          <a:xfrm>
            <a:off x="1405467" y="1442627"/>
            <a:ext cx="261902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Nixie One" panose="020B0604020202020204" charset="0"/>
              </a:rPr>
              <a:t>Violates the basic rights of others </a:t>
            </a:r>
          </a:p>
          <a:p>
            <a:endParaRPr lang="en-US" dirty="0">
              <a:solidFill>
                <a:schemeClr val="bg1"/>
              </a:solidFill>
              <a:latin typeface="Nixie One" panose="020B060402020202020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Nixie One" panose="020B0604020202020204" charset="0"/>
              </a:rPr>
              <a:t>Aggressive conduct – threatening physical harm to people or animals </a:t>
            </a:r>
          </a:p>
          <a:p>
            <a:endParaRPr lang="en-US" dirty="0">
              <a:solidFill>
                <a:schemeClr val="bg1"/>
              </a:solidFill>
              <a:latin typeface="Nixie One" panose="020B060402020202020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Nixie One" panose="020B0604020202020204" charset="0"/>
              </a:rPr>
              <a:t>Symptoms progress in intensity </a:t>
            </a:r>
          </a:p>
          <a:p>
            <a:endParaRPr lang="en-US" dirty="0">
              <a:solidFill>
                <a:schemeClr val="bg1"/>
              </a:solidFill>
              <a:latin typeface="Nixie One" panose="020B060402020202020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Nixie One" panose="020B0604020202020204" charset="0"/>
              </a:rPr>
              <a:t>Early onset predicts worse prognosis</a:t>
            </a:r>
          </a:p>
          <a:p>
            <a:endParaRPr lang="en-US" dirty="0">
              <a:solidFill>
                <a:schemeClr val="bg1"/>
              </a:solidFill>
              <a:latin typeface="Nixie One" panose="020B060402020202020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Nixie One" panose="020B0604020202020204" charset="0"/>
              </a:rPr>
              <a:t>Lack of empathy, guilt, and has a deficient affect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5F02AF-1403-44EF-88FA-B2647DE26D8C}"/>
              </a:ext>
            </a:extLst>
          </p:cNvPr>
          <p:cNvSpPr txBox="1"/>
          <p:nvPr/>
        </p:nvSpPr>
        <p:spPr>
          <a:xfrm>
            <a:off x="5423377" y="1603022"/>
            <a:ext cx="269333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Nixie One" panose="020B0604020202020204" charset="0"/>
              </a:rPr>
              <a:t>Lack of emotional regulation – high emotional reactivity/ poor frustration tolerance</a:t>
            </a:r>
          </a:p>
          <a:p>
            <a:endParaRPr lang="en-US" dirty="0">
              <a:solidFill>
                <a:schemeClr val="bg1"/>
              </a:solidFill>
              <a:latin typeface="Nixie One" panose="020B060402020202020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Nixie One" panose="020B0604020202020204" charset="0"/>
              </a:rPr>
              <a:t>Does not understand that their actions are problematic </a:t>
            </a:r>
          </a:p>
          <a:p>
            <a:endParaRPr lang="en-US" dirty="0">
              <a:solidFill>
                <a:schemeClr val="bg1"/>
              </a:solidFill>
              <a:latin typeface="Nixie One" panose="020B060402020202020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Nixie One" panose="020B0604020202020204" charset="0"/>
              </a:rPr>
              <a:t>Not uncommon for children with ODD to have symptoms only present in one setting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mogen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1461</TotalTime>
  <Words>1441</Words>
  <Application>Microsoft Office PowerPoint</Application>
  <PresentationFormat>On-screen Show (16:9)</PresentationFormat>
  <Paragraphs>187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Helvetica Neue</vt:lpstr>
      <vt:lpstr>Courier New</vt:lpstr>
      <vt:lpstr>Muli</vt:lpstr>
      <vt:lpstr>Arial</vt:lpstr>
      <vt:lpstr>Nixie One</vt:lpstr>
      <vt:lpstr>Imogen template</vt:lpstr>
      <vt:lpstr>Oppositional Defiant Disorder  &amp; Conduct Disorder  Differential Diagnosis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to tell the difference between CD and ODD?</vt:lpstr>
      <vt:lpstr>Similarities and Differences</vt:lpstr>
      <vt:lpstr>PowerPoint Presentation</vt:lpstr>
      <vt:lpstr>PowerPoint Presentation</vt:lpstr>
      <vt:lpstr>PowerPoint Presentation</vt:lpstr>
      <vt:lpstr>PowerPoint Presentation</vt:lpstr>
      <vt:lpstr>Thanks!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 for use</dc:title>
  <dc:creator>Alyssa Garrity</dc:creator>
  <cp:lastModifiedBy>Alyssa Garrity</cp:lastModifiedBy>
  <cp:revision>45</cp:revision>
  <dcterms:modified xsi:type="dcterms:W3CDTF">2018-04-12T03:25:01Z</dcterms:modified>
</cp:coreProperties>
</file>